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5" r:id="rId1"/>
  </p:sldMasterIdLst>
  <p:notesMasterIdLst>
    <p:notesMasterId r:id="rId36"/>
  </p:notesMasterIdLst>
  <p:handoutMasterIdLst>
    <p:handoutMasterId r:id="rId37"/>
  </p:handoutMasterIdLst>
  <p:sldIdLst>
    <p:sldId id="257" r:id="rId2"/>
    <p:sldId id="802" r:id="rId3"/>
    <p:sldId id="835" r:id="rId4"/>
    <p:sldId id="804" r:id="rId5"/>
    <p:sldId id="836" r:id="rId6"/>
    <p:sldId id="806" r:id="rId7"/>
    <p:sldId id="837" r:id="rId8"/>
    <p:sldId id="838" r:id="rId9"/>
    <p:sldId id="807" r:id="rId10"/>
    <p:sldId id="839" r:id="rId11"/>
    <p:sldId id="808" r:id="rId12"/>
    <p:sldId id="809" r:id="rId13"/>
    <p:sldId id="812" r:id="rId14"/>
    <p:sldId id="813" r:id="rId15"/>
    <p:sldId id="814" r:id="rId16"/>
    <p:sldId id="815" r:id="rId17"/>
    <p:sldId id="816" r:id="rId18"/>
    <p:sldId id="817" r:id="rId19"/>
    <p:sldId id="818" r:id="rId20"/>
    <p:sldId id="819" r:id="rId21"/>
    <p:sldId id="820" r:id="rId22"/>
    <p:sldId id="821" r:id="rId23"/>
    <p:sldId id="822" r:id="rId24"/>
    <p:sldId id="823" r:id="rId25"/>
    <p:sldId id="824" r:id="rId26"/>
    <p:sldId id="825" r:id="rId27"/>
    <p:sldId id="826" r:id="rId28"/>
    <p:sldId id="827" r:id="rId29"/>
    <p:sldId id="828" r:id="rId30"/>
    <p:sldId id="829" r:id="rId31"/>
    <p:sldId id="830" r:id="rId32"/>
    <p:sldId id="831" r:id="rId33"/>
    <p:sldId id="832" r:id="rId34"/>
    <p:sldId id="833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000"/>
    <a:srgbClr val="0000FF"/>
    <a:srgbClr val="0033CC"/>
    <a:srgbClr val="00FF00"/>
    <a:srgbClr val="99CCFF"/>
    <a:srgbClr val="FFF309"/>
    <a:srgbClr val="FFF753"/>
    <a:srgbClr val="3333CC"/>
    <a:srgbClr val="3333F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64" autoAdjust="0"/>
    <p:restoredTop sz="83278" autoAdjust="0"/>
  </p:normalViewPr>
  <p:slideViewPr>
    <p:cSldViewPr showGuides="1">
      <p:cViewPr varScale="1">
        <p:scale>
          <a:sx n="73" d="100"/>
          <a:sy n="73" d="100"/>
        </p:scale>
        <p:origin x="1518" y="66"/>
      </p:cViewPr>
      <p:guideLst>
        <p:guide orient="horz" pos="2160"/>
        <p:guide pos="3152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064"/>
    </p:cViewPr>
  </p:sorterViewPr>
  <p:notesViewPr>
    <p:cSldViewPr showGuides="1">
      <p:cViewPr varScale="1">
        <p:scale>
          <a:sx n="86" d="100"/>
          <a:sy n="86" d="100"/>
        </p:scale>
        <p:origin x="-197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FD2F68-EE4D-4883-B1E0-81AF8DEC3CE8}" type="doc">
      <dgm:prSet loTypeId="urn:microsoft.com/office/officeart/2005/8/layout/hList6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303CD2EE-6089-4DCE-9045-39432CB3F339}">
      <dgm:prSet phldrT="[Текст]"/>
      <dgm:spPr/>
      <dgm:t>
        <a:bodyPr/>
        <a:lstStyle/>
        <a:p>
          <a:r>
            <a:rPr lang="ru-RU" dirty="0" smtClean="0"/>
            <a:t>Модуль формы</a:t>
          </a:r>
          <a:endParaRPr lang="ru-RU" dirty="0"/>
        </a:p>
      </dgm:t>
    </dgm:pt>
    <dgm:pt modelId="{2F9642D6-D2AB-4660-A85C-0FA6C9658AB3}" type="parTrans" cxnId="{A2D4B84F-3062-4DCD-A485-03D7242A2552}">
      <dgm:prSet/>
      <dgm:spPr/>
      <dgm:t>
        <a:bodyPr/>
        <a:lstStyle/>
        <a:p>
          <a:endParaRPr lang="ru-RU"/>
        </a:p>
      </dgm:t>
    </dgm:pt>
    <dgm:pt modelId="{C495B374-E097-4F4C-B849-C5F7AC09A256}" type="sibTrans" cxnId="{A2D4B84F-3062-4DCD-A485-03D7242A2552}">
      <dgm:prSet/>
      <dgm:spPr/>
      <dgm:t>
        <a:bodyPr/>
        <a:lstStyle/>
        <a:p>
          <a:endParaRPr lang="ru-RU"/>
        </a:p>
      </dgm:t>
    </dgm:pt>
    <dgm:pt modelId="{A6CF7B14-50D1-499D-89E9-770C4550F7DD}">
      <dgm:prSet phldrT="[Текст]"/>
      <dgm:spPr>
        <a:solidFill>
          <a:srgbClr val="00B0F0"/>
        </a:solidFill>
      </dgm:spPr>
      <dgm:t>
        <a:bodyPr/>
        <a:lstStyle/>
        <a:p>
          <a:r>
            <a:rPr lang="ru-RU" dirty="0" smtClean="0">
              <a:solidFill>
                <a:schemeClr val="tx2"/>
              </a:solidFill>
            </a:rPr>
            <a:t>Модуль объекта</a:t>
          </a:r>
          <a:endParaRPr lang="ru-RU" dirty="0">
            <a:solidFill>
              <a:schemeClr val="tx2"/>
            </a:solidFill>
          </a:endParaRPr>
        </a:p>
      </dgm:t>
    </dgm:pt>
    <dgm:pt modelId="{AA36D18A-F7FF-4511-B63F-E5A86F668C79}" type="parTrans" cxnId="{F722A92C-313C-414D-A6D4-082C237C79E4}">
      <dgm:prSet/>
      <dgm:spPr/>
      <dgm:t>
        <a:bodyPr/>
        <a:lstStyle/>
        <a:p>
          <a:endParaRPr lang="ru-RU"/>
        </a:p>
      </dgm:t>
    </dgm:pt>
    <dgm:pt modelId="{7949ED62-0FA1-4EA6-8378-20E476372BF8}" type="sibTrans" cxnId="{F722A92C-313C-414D-A6D4-082C237C79E4}">
      <dgm:prSet/>
      <dgm:spPr/>
      <dgm:t>
        <a:bodyPr/>
        <a:lstStyle/>
        <a:p>
          <a:endParaRPr lang="ru-RU"/>
        </a:p>
      </dgm:t>
    </dgm:pt>
    <dgm:pt modelId="{71344A4F-AE80-4AAB-9B4F-BB2D295E7EB8}">
      <dgm:prSet phldrT="[Текст]"/>
      <dgm:spPr/>
      <dgm:t>
        <a:bodyPr/>
        <a:lstStyle/>
        <a:p>
          <a:r>
            <a:rPr lang="ru-RU" dirty="0" smtClean="0"/>
            <a:t>Общий модуль</a:t>
          </a:r>
          <a:endParaRPr lang="ru-RU" dirty="0"/>
        </a:p>
      </dgm:t>
    </dgm:pt>
    <dgm:pt modelId="{6EF1B522-9594-448D-BDB2-C6DEC62DDAA1}" type="parTrans" cxnId="{AEB377B5-780C-4B9A-A332-12F6A12B3FFF}">
      <dgm:prSet/>
      <dgm:spPr/>
      <dgm:t>
        <a:bodyPr/>
        <a:lstStyle/>
        <a:p>
          <a:endParaRPr lang="ru-RU"/>
        </a:p>
      </dgm:t>
    </dgm:pt>
    <dgm:pt modelId="{1EF49F04-B8CE-47DA-AFD0-1B885B81F0E6}" type="sibTrans" cxnId="{AEB377B5-780C-4B9A-A332-12F6A12B3FFF}">
      <dgm:prSet/>
      <dgm:spPr/>
      <dgm:t>
        <a:bodyPr/>
        <a:lstStyle/>
        <a:p>
          <a:endParaRPr lang="ru-RU"/>
        </a:p>
      </dgm:t>
    </dgm:pt>
    <dgm:pt modelId="{1EBA48C6-D04B-43BF-ACE2-8D2C43E01D0D}">
      <dgm:prSet phldrT="[Текст]"/>
      <dgm:spPr/>
      <dgm:t>
        <a:bodyPr/>
        <a:lstStyle/>
        <a:p>
          <a:r>
            <a:rPr lang="ru-RU" dirty="0" smtClean="0">
              <a:solidFill>
                <a:schemeClr val="tx2"/>
              </a:solidFill>
            </a:rPr>
            <a:t>«Глобальные модули»</a:t>
          </a:r>
          <a:endParaRPr lang="ru-RU" dirty="0">
            <a:solidFill>
              <a:schemeClr val="tx2"/>
            </a:solidFill>
          </a:endParaRPr>
        </a:p>
      </dgm:t>
    </dgm:pt>
    <dgm:pt modelId="{4D8FBDDA-FD85-4A3C-9BDE-60D0B12167F9}" type="parTrans" cxnId="{E93A7E84-9A7A-498F-B0AC-40BBB1D7441C}">
      <dgm:prSet/>
      <dgm:spPr/>
      <dgm:t>
        <a:bodyPr/>
        <a:lstStyle/>
        <a:p>
          <a:endParaRPr lang="ru-RU"/>
        </a:p>
      </dgm:t>
    </dgm:pt>
    <dgm:pt modelId="{C806770B-065E-4CAF-99AC-A1BB2173304E}" type="sibTrans" cxnId="{E93A7E84-9A7A-498F-B0AC-40BBB1D7441C}">
      <dgm:prSet/>
      <dgm:spPr/>
      <dgm:t>
        <a:bodyPr/>
        <a:lstStyle/>
        <a:p>
          <a:endParaRPr lang="ru-RU"/>
        </a:p>
      </dgm:t>
    </dgm:pt>
    <dgm:pt modelId="{7291A9DE-B2C4-45E7-8798-F84533D535F9}">
      <dgm:prSet phldrT="[Текст]"/>
      <dgm:spPr/>
      <dgm:t>
        <a:bodyPr/>
        <a:lstStyle/>
        <a:p>
          <a:r>
            <a:rPr lang="ru-RU" dirty="0" smtClean="0"/>
            <a:t>При открытии</a:t>
          </a:r>
          <a:endParaRPr lang="ru-RU" dirty="0"/>
        </a:p>
      </dgm:t>
    </dgm:pt>
    <dgm:pt modelId="{63EF9A40-DBF3-4082-997F-B0EE86039C36}" type="parTrans" cxnId="{32AF69EF-2DCD-4FDE-AC34-9E5A85C6AC85}">
      <dgm:prSet/>
      <dgm:spPr/>
      <dgm:t>
        <a:bodyPr/>
        <a:lstStyle/>
        <a:p>
          <a:endParaRPr lang="ru-RU"/>
        </a:p>
      </dgm:t>
    </dgm:pt>
    <dgm:pt modelId="{0D2F82AD-4CE2-4D6E-A2D0-D980BA990066}" type="sibTrans" cxnId="{32AF69EF-2DCD-4FDE-AC34-9E5A85C6AC85}">
      <dgm:prSet/>
      <dgm:spPr/>
      <dgm:t>
        <a:bodyPr/>
        <a:lstStyle/>
        <a:p>
          <a:endParaRPr lang="ru-RU"/>
        </a:p>
      </dgm:t>
    </dgm:pt>
    <dgm:pt modelId="{7882F947-0566-48E2-95EE-93F596FFF272}">
      <dgm:prSet phldrT="[Текст]"/>
      <dgm:spPr/>
      <dgm:t>
        <a:bodyPr/>
        <a:lstStyle/>
        <a:p>
          <a:r>
            <a:rPr lang="ru-RU" dirty="0" smtClean="0"/>
            <a:t>Нажатие на кнопку</a:t>
          </a:r>
          <a:endParaRPr lang="ru-RU" dirty="0"/>
        </a:p>
      </dgm:t>
    </dgm:pt>
    <dgm:pt modelId="{82B24B53-B236-4AA5-B773-0712E5792FC8}" type="parTrans" cxnId="{DF291383-9210-4A0A-9FE7-9FAC4BD451E7}">
      <dgm:prSet/>
      <dgm:spPr/>
      <dgm:t>
        <a:bodyPr/>
        <a:lstStyle/>
        <a:p>
          <a:endParaRPr lang="ru-RU"/>
        </a:p>
      </dgm:t>
    </dgm:pt>
    <dgm:pt modelId="{71C86575-0999-450A-A13C-A9023516F6B1}" type="sibTrans" cxnId="{DF291383-9210-4A0A-9FE7-9FAC4BD451E7}">
      <dgm:prSet/>
      <dgm:spPr/>
      <dgm:t>
        <a:bodyPr/>
        <a:lstStyle/>
        <a:p>
          <a:endParaRPr lang="ru-RU"/>
        </a:p>
      </dgm:t>
    </dgm:pt>
    <dgm:pt modelId="{3FEBBA9E-7F76-40D8-9582-FF09EF9DB41A}">
      <dgm:prSet phldrT="[Текст]"/>
      <dgm:spPr/>
      <dgm:t>
        <a:bodyPr/>
        <a:lstStyle/>
        <a:p>
          <a:r>
            <a:rPr lang="ru-RU" dirty="0" smtClean="0"/>
            <a:t>Начало выбора</a:t>
          </a:r>
          <a:endParaRPr lang="ru-RU" dirty="0"/>
        </a:p>
      </dgm:t>
    </dgm:pt>
    <dgm:pt modelId="{52E17F1C-EDD2-4621-B1D9-7B1F47C92565}" type="parTrans" cxnId="{40B886B3-72E5-4057-8E2A-964412C9D708}">
      <dgm:prSet/>
      <dgm:spPr/>
      <dgm:t>
        <a:bodyPr/>
        <a:lstStyle/>
        <a:p>
          <a:endParaRPr lang="ru-RU"/>
        </a:p>
      </dgm:t>
    </dgm:pt>
    <dgm:pt modelId="{33345D37-A480-4C5B-8106-A14799B921AB}" type="sibTrans" cxnId="{40B886B3-72E5-4057-8E2A-964412C9D708}">
      <dgm:prSet/>
      <dgm:spPr/>
      <dgm:t>
        <a:bodyPr/>
        <a:lstStyle/>
        <a:p>
          <a:endParaRPr lang="ru-RU"/>
        </a:p>
      </dgm:t>
    </dgm:pt>
    <dgm:pt modelId="{D068F8ED-5F6A-478F-9ED3-2509BCC92E4E}">
      <dgm:prSet phldrT="[Текст]"/>
      <dgm:spPr/>
      <dgm:t>
        <a:bodyPr/>
        <a:lstStyle/>
        <a:p>
          <a:r>
            <a:rPr lang="ru-RU" dirty="0" smtClean="0"/>
            <a:t>При изменении</a:t>
          </a:r>
          <a:endParaRPr lang="ru-RU" dirty="0"/>
        </a:p>
      </dgm:t>
    </dgm:pt>
    <dgm:pt modelId="{D66C5820-5311-479A-A388-806F332E6A25}" type="parTrans" cxnId="{B46730C2-3EF3-42F8-AFF1-ECD7A434D56F}">
      <dgm:prSet/>
      <dgm:spPr/>
      <dgm:t>
        <a:bodyPr/>
        <a:lstStyle/>
        <a:p>
          <a:endParaRPr lang="ru-RU"/>
        </a:p>
      </dgm:t>
    </dgm:pt>
    <dgm:pt modelId="{BF49BBDE-9563-4E10-A85A-473A0205C377}" type="sibTrans" cxnId="{B46730C2-3EF3-42F8-AFF1-ECD7A434D56F}">
      <dgm:prSet/>
      <dgm:spPr/>
      <dgm:t>
        <a:bodyPr/>
        <a:lstStyle/>
        <a:p>
          <a:endParaRPr lang="ru-RU"/>
        </a:p>
      </dgm:t>
    </dgm:pt>
    <dgm:pt modelId="{89243EB5-D35F-4B4B-B544-035B1728B7C9}">
      <dgm:prSet phldrT="[Текст]"/>
      <dgm:spPr/>
      <dgm:t>
        <a:bodyPr/>
        <a:lstStyle/>
        <a:p>
          <a:r>
            <a:rPr lang="ru-RU" dirty="0" smtClean="0"/>
            <a:t>…</a:t>
          </a:r>
          <a:endParaRPr lang="ru-RU" dirty="0"/>
        </a:p>
      </dgm:t>
    </dgm:pt>
    <dgm:pt modelId="{CF7AE227-8AE4-4B4E-BF0E-7877E1D3FE33}" type="parTrans" cxnId="{63AFE62C-B507-4476-9397-6111767BD47F}">
      <dgm:prSet/>
      <dgm:spPr/>
      <dgm:t>
        <a:bodyPr/>
        <a:lstStyle/>
        <a:p>
          <a:endParaRPr lang="ru-RU"/>
        </a:p>
      </dgm:t>
    </dgm:pt>
    <dgm:pt modelId="{FEFCE325-0453-4B35-8A1C-40E03F887E5B}" type="sibTrans" cxnId="{63AFE62C-B507-4476-9397-6111767BD47F}">
      <dgm:prSet/>
      <dgm:spPr/>
      <dgm:t>
        <a:bodyPr/>
        <a:lstStyle/>
        <a:p>
          <a:endParaRPr lang="ru-RU"/>
        </a:p>
      </dgm:t>
    </dgm:pt>
    <dgm:pt modelId="{4D498049-6FEF-44D0-A611-F7CDAF072AE3}">
      <dgm:prSet phldrT="[Текст]"/>
      <dgm:spPr>
        <a:solidFill>
          <a:srgbClr val="00B0F0"/>
        </a:solidFill>
      </dgm:spPr>
      <dgm:t>
        <a:bodyPr/>
        <a:lstStyle/>
        <a:p>
          <a:r>
            <a:rPr lang="ru-RU" dirty="0" smtClean="0">
              <a:solidFill>
                <a:schemeClr val="tx2"/>
              </a:solidFill>
            </a:rPr>
            <a:t>При записи</a:t>
          </a:r>
          <a:endParaRPr lang="ru-RU" dirty="0">
            <a:solidFill>
              <a:schemeClr val="tx2"/>
            </a:solidFill>
          </a:endParaRPr>
        </a:p>
      </dgm:t>
    </dgm:pt>
    <dgm:pt modelId="{B4429983-F8E9-4D71-B725-37A219D2A632}" type="parTrans" cxnId="{C74AB7A7-E474-4F9F-A181-A67228F1C7EC}">
      <dgm:prSet/>
      <dgm:spPr/>
      <dgm:t>
        <a:bodyPr/>
        <a:lstStyle/>
        <a:p>
          <a:endParaRPr lang="ru-RU"/>
        </a:p>
      </dgm:t>
    </dgm:pt>
    <dgm:pt modelId="{3579FCA3-E7C4-47C4-A12F-E4F1EF261C73}" type="sibTrans" cxnId="{C74AB7A7-E474-4F9F-A181-A67228F1C7EC}">
      <dgm:prSet/>
      <dgm:spPr/>
      <dgm:t>
        <a:bodyPr/>
        <a:lstStyle/>
        <a:p>
          <a:endParaRPr lang="ru-RU"/>
        </a:p>
      </dgm:t>
    </dgm:pt>
    <dgm:pt modelId="{82B725DF-0AB8-4CF9-8552-31D9720E1F20}">
      <dgm:prSet phldrT="[Текст]"/>
      <dgm:spPr>
        <a:solidFill>
          <a:srgbClr val="00B0F0"/>
        </a:solidFill>
      </dgm:spPr>
      <dgm:t>
        <a:bodyPr/>
        <a:lstStyle/>
        <a:p>
          <a:r>
            <a:rPr lang="ru-RU" dirty="0" smtClean="0">
              <a:solidFill>
                <a:schemeClr val="tx2"/>
              </a:solidFill>
            </a:rPr>
            <a:t>Перед удалением</a:t>
          </a:r>
          <a:endParaRPr lang="ru-RU" dirty="0">
            <a:solidFill>
              <a:schemeClr val="tx2"/>
            </a:solidFill>
          </a:endParaRPr>
        </a:p>
      </dgm:t>
    </dgm:pt>
    <dgm:pt modelId="{F0B80221-220A-40FF-B276-14C10CE29CE3}" type="parTrans" cxnId="{D0C55835-3FB9-4BCF-8C79-A115B1184152}">
      <dgm:prSet/>
      <dgm:spPr/>
      <dgm:t>
        <a:bodyPr/>
        <a:lstStyle/>
        <a:p>
          <a:endParaRPr lang="ru-RU"/>
        </a:p>
      </dgm:t>
    </dgm:pt>
    <dgm:pt modelId="{869BC611-6D53-418A-8DE5-0AA9DFD14619}" type="sibTrans" cxnId="{D0C55835-3FB9-4BCF-8C79-A115B1184152}">
      <dgm:prSet/>
      <dgm:spPr/>
      <dgm:t>
        <a:bodyPr/>
        <a:lstStyle/>
        <a:p>
          <a:endParaRPr lang="ru-RU"/>
        </a:p>
      </dgm:t>
    </dgm:pt>
    <dgm:pt modelId="{AB385605-194D-4045-8AE1-7F45214CDFBA}">
      <dgm:prSet phldrT="[Текст]"/>
      <dgm:spPr>
        <a:solidFill>
          <a:srgbClr val="00B0F0"/>
        </a:solidFill>
      </dgm:spPr>
      <dgm:t>
        <a:bodyPr/>
        <a:lstStyle/>
        <a:p>
          <a:r>
            <a:rPr lang="ru-RU" dirty="0" smtClean="0">
              <a:solidFill>
                <a:schemeClr val="tx2"/>
              </a:solidFill>
            </a:rPr>
            <a:t>При копировании</a:t>
          </a:r>
          <a:endParaRPr lang="ru-RU" dirty="0">
            <a:solidFill>
              <a:schemeClr val="tx2"/>
            </a:solidFill>
          </a:endParaRPr>
        </a:p>
      </dgm:t>
    </dgm:pt>
    <dgm:pt modelId="{E69640FF-B7AE-4B1E-9858-043267FDBD86}" type="parTrans" cxnId="{F53953A2-7FEF-40D7-8404-96F827EA27C5}">
      <dgm:prSet/>
      <dgm:spPr/>
      <dgm:t>
        <a:bodyPr/>
        <a:lstStyle/>
        <a:p>
          <a:endParaRPr lang="ru-RU"/>
        </a:p>
      </dgm:t>
    </dgm:pt>
    <dgm:pt modelId="{887ADC78-F060-4C9D-BEBA-D70DDE64EBEC}" type="sibTrans" cxnId="{F53953A2-7FEF-40D7-8404-96F827EA27C5}">
      <dgm:prSet/>
      <dgm:spPr/>
      <dgm:t>
        <a:bodyPr/>
        <a:lstStyle/>
        <a:p>
          <a:endParaRPr lang="ru-RU"/>
        </a:p>
      </dgm:t>
    </dgm:pt>
    <dgm:pt modelId="{852B3E53-FE92-4158-A438-F2DF93BC5D69}">
      <dgm:prSet phldrT="[Текст]"/>
      <dgm:spPr/>
      <dgm:t>
        <a:bodyPr/>
        <a:lstStyle/>
        <a:p>
          <a:r>
            <a:rPr lang="ru-RU" dirty="0" smtClean="0"/>
            <a:t>Библиотеки процедур и функций</a:t>
          </a:r>
          <a:endParaRPr lang="ru-RU" dirty="0"/>
        </a:p>
      </dgm:t>
    </dgm:pt>
    <dgm:pt modelId="{91BF3DA1-1C1E-4EDE-98EE-6EE1E49A2C71}" type="parTrans" cxnId="{3C3689B4-4920-4E16-8F22-6C622283AB99}">
      <dgm:prSet/>
      <dgm:spPr/>
      <dgm:t>
        <a:bodyPr/>
        <a:lstStyle/>
        <a:p>
          <a:endParaRPr lang="ru-RU"/>
        </a:p>
      </dgm:t>
    </dgm:pt>
    <dgm:pt modelId="{8286EB7B-1754-4FDB-B85C-A39380B132B8}" type="sibTrans" cxnId="{3C3689B4-4920-4E16-8F22-6C622283AB99}">
      <dgm:prSet/>
      <dgm:spPr/>
      <dgm:t>
        <a:bodyPr/>
        <a:lstStyle/>
        <a:p>
          <a:endParaRPr lang="ru-RU"/>
        </a:p>
      </dgm:t>
    </dgm:pt>
    <dgm:pt modelId="{1AB58B76-3752-4578-9318-692BDAA49C16}">
      <dgm:prSet phldrT="[Текст]"/>
      <dgm:spPr/>
      <dgm:t>
        <a:bodyPr/>
        <a:lstStyle/>
        <a:p>
          <a:r>
            <a:rPr lang="ru-RU" dirty="0" smtClean="0">
              <a:solidFill>
                <a:schemeClr val="tx2"/>
              </a:solidFill>
            </a:rPr>
            <a:t>При начале работы системы</a:t>
          </a:r>
          <a:endParaRPr lang="ru-RU" dirty="0">
            <a:solidFill>
              <a:schemeClr val="tx2"/>
            </a:solidFill>
          </a:endParaRPr>
        </a:p>
      </dgm:t>
    </dgm:pt>
    <dgm:pt modelId="{82554BC9-9256-454E-BEFE-F481DC0AE4C3}" type="parTrans" cxnId="{72C5BED6-EE27-47F2-8C73-C4290DE44F47}">
      <dgm:prSet/>
      <dgm:spPr/>
      <dgm:t>
        <a:bodyPr/>
        <a:lstStyle/>
        <a:p>
          <a:endParaRPr lang="ru-RU"/>
        </a:p>
      </dgm:t>
    </dgm:pt>
    <dgm:pt modelId="{3862FFBF-67FC-47B2-8C44-E043903C5BAD}" type="sibTrans" cxnId="{72C5BED6-EE27-47F2-8C73-C4290DE44F47}">
      <dgm:prSet/>
      <dgm:spPr/>
      <dgm:t>
        <a:bodyPr/>
        <a:lstStyle/>
        <a:p>
          <a:endParaRPr lang="ru-RU"/>
        </a:p>
      </dgm:t>
    </dgm:pt>
    <dgm:pt modelId="{ECF98313-A008-4734-A3B4-266A027FDBD9}">
      <dgm:prSet phldrT="[Текст]"/>
      <dgm:spPr/>
      <dgm:t>
        <a:bodyPr/>
        <a:lstStyle/>
        <a:p>
          <a:r>
            <a:rPr lang="ru-RU" dirty="0" smtClean="0">
              <a:solidFill>
                <a:schemeClr val="tx2"/>
              </a:solidFill>
            </a:rPr>
            <a:t>Перед завершением работы системы</a:t>
          </a:r>
          <a:endParaRPr lang="ru-RU" dirty="0">
            <a:solidFill>
              <a:schemeClr val="tx2"/>
            </a:solidFill>
          </a:endParaRPr>
        </a:p>
      </dgm:t>
    </dgm:pt>
    <dgm:pt modelId="{5E1B08A9-650B-4A26-B57E-05E78D230B33}" type="parTrans" cxnId="{1FE6D4BC-B849-4E68-AC9D-FFDD51FCB8C8}">
      <dgm:prSet/>
      <dgm:spPr/>
      <dgm:t>
        <a:bodyPr/>
        <a:lstStyle/>
        <a:p>
          <a:endParaRPr lang="ru-RU"/>
        </a:p>
      </dgm:t>
    </dgm:pt>
    <dgm:pt modelId="{13A9E2E9-203D-401C-AE91-7B8813A25069}" type="sibTrans" cxnId="{1FE6D4BC-B849-4E68-AC9D-FFDD51FCB8C8}">
      <dgm:prSet/>
      <dgm:spPr/>
      <dgm:t>
        <a:bodyPr/>
        <a:lstStyle/>
        <a:p>
          <a:endParaRPr lang="ru-RU"/>
        </a:p>
      </dgm:t>
    </dgm:pt>
    <dgm:pt modelId="{3E8D0602-6B1C-43F0-801C-93251EAB4A02}">
      <dgm:prSet phldrT="[Текст]"/>
      <dgm:spPr>
        <a:solidFill>
          <a:srgbClr val="00B0F0"/>
        </a:solidFill>
      </dgm:spPr>
      <dgm:t>
        <a:bodyPr/>
        <a:lstStyle/>
        <a:p>
          <a:r>
            <a:rPr lang="ru-RU" dirty="0" smtClean="0">
              <a:solidFill>
                <a:schemeClr val="tx2"/>
              </a:solidFill>
            </a:rPr>
            <a:t>…</a:t>
          </a:r>
          <a:endParaRPr lang="ru-RU" dirty="0">
            <a:solidFill>
              <a:schemeClr val="tx2"/>
            </a:solidFill>
          </a:endParaRPr>
        </a:p>
      </dgm:t>
    </dgm:pt>
    <dgm:pt modelId="{F94F1D66-DFC7-4599-9C84-CAC34DBB9F8B}" type="parTrans" cxnId="{D35FBB59-A14B-4655-8ADA-4D397D715FFD}">
      <dgm:prSet/>
      <dgm:spPr/>
      <dgm:t>
        <a:bodyPr/>
        <a:lstStyle/>
        <a:p>
          <a:endParaRPr lang="ru-RU"/>
        </a:p>
      </dgm:t>
    </dgm:pt>
    <dgm:pt modelId="{DB83FF3E-149B-45A7-9A28-6F55941BD752}" type="sibTrans" cxnId="{D35FBB59-A14B-4655-8ADA-4D397D715FFD}">
      <dgm:prSet/>
      <dgm:spPr/>
      <dgm:t>
        <a:bodyPr/>
        <a:lstStyle/>
        <a:p>
          <a:endParaRPr lang="ru-RU"/>
        </a:p>
      </dgm:t>
    </dgm:pt>
    <dgm:pt modelId="{5FBCFBE4-0495-40A8-BD31-663FA89533AA}">
      <dgm:prSet phldrT="[Текст]"/>
      <dgm:spPr/>
      <dgm:t>
        <a:bodyPr/>
        <a:lstStyle/>
        <a:p>
          <a:r>
            <a:rPr lang="ru-RU" dirty="0" smtClean="0">
              <a:solidFill>
                <a:schemeClr val="tx2"/>
              </a:solidFill>
            </a:rPr>
            <a:t>…</a:t>
          </a:r>
          <a:endParaRPr lang="ru-RU" dirty="0">
            <a:solidFill>
              <a:schemeClr val="tx2"/>
            </a:solidFill>
          </a:endParaRPr>
        </a:p>
      </dgm:t>
    </dgm:pt>
    <dgm:pt modelId="{927A7686-3013-45A5-A6EF-A894E557BA9D}" type="parTrans" cxnId="{FC23C57B-8D92-4FC1-97D7-A97D83BDD3B3}">
      <dgm:prSet/>
      <dgm:spPr/>
      <dgm:t>
        <a:bodyPr/>
        <a:lstStyle/>
        <a:p>
          <a:endParaRPr lang="ru-RU"/>
        </a:p>
      </dgm:t>
    </dgm:pt>
    <dgm:pt modelId="{443CEE2A-640A-41FA-A912-86FA96D1BFC8}" type="sibTrans" cxnId="{FC23C57B-8D92-4FC1-97D7-A97D83BDD3B3}">
      <dgm:prSet/>
      <dgm:spPr/>
      <dgm:t>
        <a:bodyPr/>
        <a:lstStyle/>
        <a:p>
          <a:endParaRPr lang="ru-RU"/>
        </a:p>
      </dgm:t>
    </dgm:pt>
    <dgm:pt modelId="{0361D7AE-36D1-4A81-B023-BF10D2AD14AA}">
      <dgm:prSet phldrT="[Текст]"/>
      <dgm:spPr/>
      <dgm:t>
        <a:bodyPr/>
        <a:lstStyle/>
        <a:p>
          <a:r>
            <a:rPr lang="ru-RU" dirty="0" smtClean="0">
              <a:solidFill>
                <a:schemeClr val="tx2"/>
              </a:solidFill>
            </a:rPr>
            <a:t>Установка параметров сеанса</a:t>
          </a:r>
          <a:endParaRPr lang="ru-RU" dirty="0">
            <a:solidFill>
              <a:schemeClr val="tx2"/>
            </a:solidFill>
          </a:endParaRPr>
        </a:p>
      </dgm:t>
    </dgm:pt>
    <dgm:pt modelId="{1A7370FA-4F97-4B60-9561-79091FC0A9C3}" type="parTrans" cxnId="{B39B02D2-0D9D-4F26-BD3C-3D2C3B271230}">
      <dgm:prSet/>
      <dgm:spPr/>
      <dgm:t>
        <a:bodyPr/>
        <a:lstStyle/>
        <a:p>
          <a:endParaRPr lang="ru-RU"/>
        </a:p>
      </dgm:t>
    </dgm:pt>
    <dgm:pt modelId="{2673FB52-7574-42AD-80A2-F202B4FBD92A}" type="sibTrans" cxnId="{B39B02D2-0D9D-4F26-BD3C-3D2C3B271230}">
      <dgm:prSet/>
      <dgm:spPr/>
      <dgm:t>
        <a:bodyPr/>
        <a:lstStyle/>
        <a:p>
          <a:endParaRPr lang="ru-RU"/>
        </a:p>
      </dgm:t>
    </dgm:pt>
    <dgm:pt modelId="{57936A44-E6FD-49AB-9BBC-8BCCFD15568A}" type="pres">
      <dgm:prSet presAssocID="{9FFD2F68-EE4D-4883-B1E0-81AF8DEC3CE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7F91CB1-7A1E-453C-A415-CF1A3F8F10D0}" type="pres">
      <dgm:prSet presAssocID="{303CD2EE-6089-4DCE-9045-39432CB3F33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533351-AA42-4754-B612-2F164C1B54F1}" type="pres">
      <dgm:prSet presAssocID="{C495B374-E097-4F4C-B849-C5F7AC09A256}" presName="sibTrans" presStyleCnt="0"/>
      <dgm:spPr/>
    </dgm:pt>
    <dgm:pt modelId="{64FE9B34-7015-4CEB-A73D-1CA892C4ABB0}" type="pres">
      <dgm:prSet presAssocID="{A6CF7B14-50D1-499D-89E9-770C4550F7D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2DC11-D5D1-48D3-8E5A-2AA8A47C15F4}" type="pres">
      <dgm:prSet presAssocID="{7949ED62-0FA1-4EA6-8378-20E476372BF8}" presName="sibTrans" presStyleCnt="0"/>
      <dgm:spPr/>
    </dgm:pt>
    <dgm:pt modelId="{70159A01-0B67-4C38-967B-896C0441D957}" type="pres">
      <dgm:prSet presAssocID="{71344A4F-AE80-4AAB-9B4F-BB2D295E7EB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483F54-44FE-493F-9AF9-0BC2D6E45A67}" type="pres">
      <dgm:prSet presAssocID="{1EF49F04-B8CE-47DA-AFD0-1B885B81F0E6}" presName="sibTrans" presStyleCnt="0"/>
      <dgm:spPr/>
    </dgm:pt>
    <dgm:pt modelId="{6554D106-61A8-453F-AD1D-F1CF79470206}" type="pres">
      <dgm:prSet presAssocID="{1EBA48C6-D04B-43BF-ACE2-8D2C43E01D0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1737DDE-6BF0-4919-9007-37AB2779F708}" type="presOf" srcId="{3FEBBA9E-7F76-40D8-9582-FF09EF9DB41A}" destId="{C7F91CB1-7A1E-453C-A415-CF1A3F8F10D0}" srcOrd="0" destOrd="3" presId="urn:microsoft.com/office/officeart/2005/8/layout/hList6"/>
    <dgm:cxn modelId="{C74AB7A7-E474-4F9F-A181-A67228F1C7EC}" srcId="{A6CF7B14-50D1-499D-89E9-770C4550F7DD}" destId="{4D498049-6FEF-44D0-A611-F7CDAF072AE3}" srcOrd="0" destOrd="0" parTransId="{B4429983-F8E9-4D71-B725-37A219D2A632}" sibTransId="{3579FCA3-E7C4-47C4-A12F-E4F1EF261C73}"/>
    <dgm:cxn modelId="{63AFE62C-B507-4476-9397-6111767BD47F}" srcId="{303CD2EE-6089-4DCE-9045-39432CB3F339}" destId="{89243EB5-D35F-4B4B-B544-035B1728B7C9}" srcOrd="4" destOrd="0" parTransId="{CF7AE227-8AE4-4B4E-BF0E-7877E1D3FE33}" sibTransId="{FEFCE325-0453-4B35-8A1C-40E03F887E5B}"/>
    <dgm:cxn modelId="{AEB377B5-780C-4B9A-A332-12F6A12B3FFF}" srcId="{9FFD2F68-EE4D-4883-B1E0-81AF8DEC3CE8}" destId="{71344A4F-AE80-4AAB-9B4F-BB2D295E7EB8}" srcOrd="2" destOrd="0" parTransId="{6EF1B522-9594-448D-BDB2-C6DEC62DDAA1}" sibTransId="{1EF49F04-B8CE-47DA-AFD0-1B885B81F0E6}"/>
    <dgm:cxn modelId="{F53953A2-7FEF-40D7-8404-96F827EA27C5}" srcId="{A6CF7B14-50D1-499D-89E9-770C4550F7DD}" destId="{AB385605-194D-4045-8AE1-7F45214CDFBA}" srcOrd="2" destOrd="0" parTransId="{E69640FF-B7AE-4B1E-9858-043267FDBD86}" sibTransId="{887ADC78-F060-4C9D-BEBA-D70DDE64EBEC}"/>
    <dgm:cxn modelId="{DF291383-9210-4A0A-9FE7-9FAC4BD451E7}" srcId="{303CD2EE-6089-4DCE-9045-39432CB3F339}" destId="{7882F947-0566-48E2-95EE-93F596FFF272}" srcOrd="1" destOrd="0" parTransId="{82B24B53-B236-4AA5-B773-0712E5792FC8}" sibTransId="{71C86575-0999-450A-A13C-A9023516F6B1}"/>
    <dgm:cxn modelId="{5915BE0F-34F0-425F-A4C9-F9A284F6F6B4}" type="presOf" srcId="{7291A9DE-B2C4-45E7-8798-F84533D535F9}" destId="{C7F91CB1-7A1E-453C-A415-CF1A3F8F10D0}" srcOrd="0" destOrd="1" presId="urn:microsoft.com/office/officeart/2005/8/layout/hList6"/>
    <dgm:cxn modelId="{32AF69EF-2DCD-4FDE-AC34-9E5A85C6AC85}" srcId="{303CD2EE-6089-4DCE-9045-39432CB3F339}" destId="{7291A9DE-B2C4-45E7-8798-F84533D535F9}" srcOrd="0" destOrd="0" parTransId="{63EF9A40-DBF3-4082-997F-B0EE86039C36}" sibTransId="{0D2F82AD-4CE2-4D6E-A2D0-D980BA990066}"/>
    <dgm:cxn modelId="{3D3BE604-D655-488F-801E-95EB1DB65817}" type="presOf" srcId="{303CD2EE-6089-4DCE-9045-39432CB3F339}" destId="{C7F91CB1-7A1E-453C-A415-CF1A3F8F10D0}" srcOrd="0" destOrd="0" presId="urn:microsoft.com/office/officeart/2005/8/layout/hList6"/>
    <dgm:cxn modelId="{E7ACE063-9066-40F9-96FF-1694A42CB670}" type="presOf" srcId="{1AB58B76-3752-4578-9318-692BDAA49C16}" destId="{6554D106-61A8-453F-AD1D-F1CF79470206}" srcOrd="0" destOrd="1" presId="urn:microsoft.com/office/officeart/2005/8/layout/hList6"/>
    <dgm:cxn modelId="{AF5ACC93-7A2F-4A7C-9C60-82A6225564F2}" type="presOf" srcId="{852B3E53-FE92-4158-A438-F2DF93BC5D69}" destId="{70159A01-0B67-4C38-967B-896C0441D957}" srcOrd="0" destOrd="1" presId="urn:microsoft.com/office/officeart/2005/8/layout/hList6"/>
    <dgm:cxn modelId="{D0C55835-3FB9-4BCF-8C79-A115B1184152}" srcId="{A6CF7B14-50D1-499D-89E9-770C4550F7DD}" destId="{82B725DF-0AB8-4CF9-8552-31D9720E1F20}" srcOrd="1" destOrd="0" parTransId="{F0B80221-220A-40FF-B276-14C10CE29CE3}" sibTransId="{869BC611-6D53-418A-8DE5-0AA9DFD14619}"/>
    <dgm:cxn modelId="{58FF3B6B-8742-44D4-AD72-18AB96E38301}" type="presOf" srcId="{D068F8ED-5F6A-478F-9ED3-2509BCC92E4E}" destId="{C7F91CB1-7A1E-453C-A415-CF1A3F8F10D0}" srcOrd="0" destOrd="4" presId="urn:microsoft.com/office/officeart/2005/8/layout/hList6"/>
    <dgm:cxn modelId="{B9DD5938-E331-4BF7-A92D-3C18758A960F}" type="presOf" srcId="{3E8D0602-6B1C-43F0-801C-93251EAB4A02}" destId="{64FE9B34-7015-4CEB-A73D-1CA892C4ABB0}" srcOrd="0" destOrd="4" presId="urn:microsoft.com/office/officeart/2005/8/layout/hList6"/>
    <dgm:cxn modelId="{FC23C57B-8D92-4FC1-97D7-A97D83BDD3B3}" srcId="{1EBA48C6-D04B-43BF-ACE2-8D2C43E01D0D}" destId="{5FBCFBE4-0495-40A8-BD31-663FA89533AA}" srcOrd="3" destOrd="0" parTransId="{927A7686-3013-45A5-A6EF-A894E557BA9D}" sibTransId="{443CEE2A-640A-41FA-A912-86FA96D1BFC8}"/>
    <dgm:cxn modelId="{D79C0162-FA72-4023-990C-800B15F307C0}" type="presOf" srcId="{A6CF7B14-50D1-499D-89E9-770C4550F7DD}" destId="{64FE9B34-7015-4CEB-A73D-1CA892C4ABB0}" srcOrd="0" destOrd="0" presId="urn:microsoft.com/office/officeart/2005/8/layout/hList6"/>
    <dgm:cxn modelId="{1F3576B0-DC87-4A48-94B7-190E6AA6935A}" type="presOf" srcId="{9FFD2F68-EE4D-4883-B1E0-81AF8DEC3CE8}" destId="{57936A44-E6FD-49AB-9BBC-8BCCFD15568A}" srcOrd="0" destOrd="0" presId="urn:microsoft.com/office/officeart/2005/8/layout/hList6"/>
    <dgm:cxn modelId="{A2D4B84F-3062-4DCD-A485-03D7242A2552}" srcId="{9FFD2F68-EE4D-4883-B1E0-81AF8DEC3CE8}" destId="{303CD2EE-6089-4DCE-9045-39432CB3F339}" srcOrd="0" destOrd="0" parTransId="{2F9642D6-D2AB-4660-A85C-0FA6C9658AB3}" sibTransId="{C495B374-E097-4F4C-B849-C5F7AC09A256}"/>
    <dgm:cxn modelId="{33CF4E86-958B-4BC9-9B4F-D8577799457C}" type="presOf" srcId="{0361D7AE-36D1-4A81-B023-BF10D2AD14AA}" destId="{6554D106-61A8-453F-AD1D-F1CF79470206}" srcOrd="0" destOrd="3" presId="urn:microsoft.com/office/officeart/2005/8/layout/hList6"/>
    <dgm:cxn modelId="{3C3689B4-4920-4E16-8F22-6C622283AB99}" srcId="{71344A4F-AE80-4AAB-9B4F-BB2D295E7EB8}" destId="{852B3E53-FE92-4158-A438-F2DF93BC5D69}" srcOrd="0" destOrd="0" parTransId="{91BF3DA1-1C1E-4EDE-98EE-6EE1E49A2C71}" sibTransId="{8286EB7B-1754-4FDB-B85C-A39380B132B8}"/>
    <dgm:cxn modelId="{1A63696B-CC07-4ACF-AB51-65F250A0793D}" type="presOf" srcId="{1EBA48C6-D04B-43BF-ACE2-8D2C43E01D0D}" destId="{6554D106-61A8-453F-AD1D-F1CF79470206}" srcOrd="0" destOrd="0" presId="urn:microsoft.com/office/officeart/2005/8/layout/hList6"/>
    <dgm:cxn modelId="{72C5BED6-EE27-47F2-8C73-C4290DE44F47}" srcId="{1EBA48C6-D04B-43BF-ACE2-8D2C43E01D0D}" destId="{1AB58B76-3752-4578-9318-692BDAA49C16}" srcOrd="0" destOrd="0" parTransId="{82554BC9-9256-454E-BEFE-F481DC0AE4C3}" sibTransId="{3862FFBF-67FC-47B2-8C44-E043903C5BAD}"/>
    <dgm:cxn modelId="{EFB9A856-DE56-4511-9292-42C2A7F74F96}" type="presOf" srcId="{7882F947-0566-48E2-95EE-93F596FFF272}" destId="{C7F91CB1-7A1E-453C-A415-CF1A3F8F10D0}" srcOrd="0" destOrd="2" presId="urn:microsoft.com/office/officeart/2005/8/layout/hList6"/>
    <dgm:cxn modelId="{FA132FDC-C539-412C-929C-08506EF6B6DD}" type="presOf" srcId="{AB385605-194D-4045-8AE1-7F45214CDFBA}" destId="{64FE9B34-7015-4CEB-A73D-1CA892C4ABB0}" srcOrd="0" destOrd="3" presId="urn:microsoft.com/office/officeart/2005/8/layout/hList6"/>
    <dgm:cxn modelId="{05E9D1CA-5482-4414-934E-E43ED33A4149}" type="presOf" srcId="{ECF98313-A008-4734-A3B4-266A027FDBD9}" destId="{6554D106-61A8-453F-AD1D-F1CF79470206}" srcOrd="0" destOrd="2" presId="urn:microsoft.com/office/officeart/2005/8/layout/hList6"/>
    <dgm:cxn modelId="{B39B02D2-0D9D-4F26-BD3C-3D2C3B271230}" srcId="{1EBA48C6-D04B-43BF-ACE2-8D2C43E01D0D}" destId="{0361D7AE-36D1-4A81-B023-BF10D2AD14AA}" srcOrd="2" destOrd="0" parTransId="{1A7370FA-4F97-4B60-9561-79091FC0A9C3}" sibTransId="{2673FB52-7574-42AD-80A2-F202B4FBD92A}"/>
    <dgm:cxn modelId="{E93A7E84-9A7A-498F-B0AC-40BBB1D7441C}" srcId="{9FFD2F68-EE4D-4883-B1E0-81AF8DEC3CE8}" destId="{1EBA48C6-D04B-43BF-ACE2-8D2C43E01D0D}" srcOrd="3" destOrd="0" parTransId="{4D8FBDDA-FD85-4A3C-9BDE-60D0B12167F9}" sibTransId="{C806770B-065E-4CAF-99AC-A1BB2173304E}"/>
    <dgm:cxn modelId="{65930675-9DA4-49C7-82F1-0D0E4E116808}" type="presOf" srcId="{5FBCFBE4-0495-40A8-BD31-663FA89533AA}" destId="{6554D106-61A8-453F-AD1D-F1CF79470206}" srcOrd="0" destOrd="4" presId="urn:microsoft.com/office/officeart/2005/8/layout/hList6"/>
    <dgm:cxn modelId="{B46730C2-3EF3-42F8-AFF1-ECD7A434D56F}" srcId="{303CD2EE-6089-4DCE-9045-39432CB3F339}" destId="{D068F8ED-5F6A-478F-9ED3-2509BCC92E4E}" srcOrd="3" destOrd="0" parTransId="{D66C5820-5311-479A-A388-806F332E6A25}" sibTransId="{BF49BBDE-9563-4E10-A85A-473A0205C377}"/>
    <dgm:cxn modelId="{978DF029-AF45-4486-9E8A-C5C2A172BF12}" type="presOf" srcId="{71344A4F-AE80-4AAB-9B4F-BB2D295E7EB8}" destId="{70159A01-0B67-4C38-967B-896C0441D957}" srcOrd="0" destOrd="0" presId="urn:microsoft.com/office/officeart/2005/8/layout/hList6"/>
    <dgm:cxn modelId="{F722A92C-313C-414D-A6D4-082C237C79E4}" srcId="{9FFD2F68-EE4D-4883-B1E0-81AF8DEC3CE8}" destId="{A6CF7B14-50D1-499D-89E9-770C4550F7DD}" srcOrd="1" destOrd="0" parTransId="{AA36D18A-F7FF-4511-B63F-E5A86F668C79}" sibTransId="{7949ED62-0FA1-4EA6-8378-20E476372BF8}"/>
    <dgm:cxn modelId="{D35FBB59-A14B-4655-8ADA-4D397D715FFD}" srcId="{A6CF7B14-50D1-499D-89E9-770C4550F7DD}" destId="{3E8D0602-6B1C-43F0-801C-93251EAB4A02}" srcOrd="3" destOrd="0" parTransId="{F94F1D66-DFC7-4599-9C84-CAC34DBB9F8B}" sibTransId="{DB83FF3E-149B-45A7-9A28-6F55941BD752}"/>
    <dgm:cxn modelId="{0D59CFD5-639C-4CCE-BB63-DDDE408F4BF9}" type="presOf" srcId="{4D498049-6FEF-44D0-A611-F7CDAF072AE3}" destId="{64FE9B34-7015-4CEB-A73D-1CA892C4ABB0}" srcOrd="0" destOrd="1" presId="urn:microsoft.com/office/officeart/2005/8/layout/hList6"/>
    <dgm:cxn modelId="{B3C089B5-873D-4AF9-ABEE-5EF73C145572}" type="presOf" srcId="{82B725DF-0AB8-4CF9-8552-31D9720E1F20}" destId="{64FE9B34-7015-4CEB-A73D-1CA892C4ABB0}" srcOrd="0" destOrd="2" presId="urn:microsoft.com/office/officeart/2005/8/layout/hList6"/>
    <dgm:cxn modelId="{1FE6D4BC-B849-4E68-AC9D-FFDD51FCB8C8}" srcId="{1EBA48C6-D04B-43BF-ACE2-8D2C43E01D0D}" destId="{ECF98313-A008-4734-A3B4-266A027FDBD9}" srcOrd="1" destOrd="0" parTransId="{5E1B08A9-650B-4A26-B57E-05E78D230B33}" sibTransId="{13A9E2E9-203D-401C-AE91-7B8813A25069}"/>
    <dgm:cxn modelId="{5E20DE4D-FF58-4CCD-ABCE-19711D5B38E2}" type="presOf" srcId="{89243EB5-D35F-4B4B-B544-035B1728B7C9}" destId="{C7F91CB1-7A1E-453C-A415-CF1A3F8F10D0}" srcOrd="0" destOrd="5" presId="urn:microsoft.com/office/officeart/2005/8/layout/hList6"/>
    <dgm:cxn modelId="{40B886B3-72E5-4057-8E2A-964412C9D708}" srcId="{303CD2EE-6089-4DCE-9045-39432CB3F339}" destId="{3FEBBA9E-7F76-40D8-9582-FF09EF9DB41A}" srcOrd="2" destOrd="0" parTransId="{52E17F1C-EDD2-4621-B1D9-7B1F47C92565}" sibTransId="{33345D37-A480-4C5B-8106-A14799B921AB}"/>
    <dgm:cxn modelId="{D444D96A-4CCA-4D7F-BCEA-11A5C1071B4E}" type="presParOf" srcId="{57936A44-E6FD-49AB-9BBC-8BCCFD15568A}" destId="{C7F91CB1-7A1E-453C-A415-CF1A3F8F10D0}" srcOrd="0" destOrd="0" presId="urn:microsoft.com/office/officeart/2005/8/layout/hList6"/>
    <dgm:cxn modelId="{B9B0D678-BBF2-459D-9ED3-DC7A9B7A212D}" type="presParOf" srcId="{57936A44-E6FD-49AB-9BBC-8BCCFD15568A}" destId="{7F533351-AA42-4754-B612-2F164C1B54F1}" srcOrd="1" destOrd="0" presId="urn:microsoft.com/office/officeart/2005/8/layout/hList6"/>
    <dgm:cxn modelId="{53BE1E2C-FFAA-47DB-920D-1975B693C07A}" type="presParOf" srcId="{57936A44-E6FD-49AB-9BBC-8BCCFD15568A}" destId="{64FE9B34-7015-4CEB-A73D-1CA892C4ABB0}" srcOrd="2" destOrd="0" presId="urn:microsoft.com/office/officeart/2005/8/layout/hList6"/>
    <dgm:cxn modelId="{026624B7-2AB2-489E-91F7-9C7917021D01}" type="presParOf" srcId="{57936A44-E6FD-49AB-9BBC-8BCCFD15568A}" destId="{A0B2DC11-D5D1-48D3-8E5A-2AA8A47C15F4}" srcOrd="3" destOrd="0" presId="urn:microsoft.com/office/officeart/2005/8/layout/hList6"/>
    <dgm:cxn modelId="{593D552A-1BCA-4F4A-B182-C6C7629FD0E9}" type="presParOf" srcId="{57936A44-E6FD-49AB-9BBC-8BCCFD15568A}" destId="{70159A01-0B67-4C38-967B-896C0441D957}" srcOrd="4" destOrd="0" presId="urn:microsoft.com/office/officeart/2005/8/layout/hList6"/>
    <dgm:cxn modelId="{E1E14787-2FD9-4BD4-BE01-37CCDD85341C}" type="presParOf" srcId="{57936A44-E6FD-49AB-9BBC-8BCCFD15568A}" destId="{F4483F54-44FE-493F-9AF9-0BC2D6E45A67}" srcOrd="5" destOrd="0" presId="urn:microsoft.com/office/officeart/2005/8/layout/hList6"/>
    <dgm:cxn modelId="{A55A2CBE-76B1-4A26-8AD6-7E580B389DC4}" type="presParOf" srcId="{57936A44-E6FD-49AB-9BBC-8BCCFD15568A}" destId="{6554D106-61A8-453F-AD1D-F1CF79470206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F91CB1-7A1E-453C-A415-CF1A3F8F10D0}">
      <dsp:nvSpPr>
        <dsp:cNvPr id="0" name=""/>
        <dsp:cNvSpPr/>
      </dsp:nvSpPr>
      <dsp:spPr>
        <a:xfrm rot="16200000">
          <a:off x="-1380113" y="1382139"/>
          <a:ext cx="4751734" cy="1987455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814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Модуль формы</a:t>
          </a:r>
          <a:endParaRPr lang="ru-RU" sz="2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При открытии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Нажатие на кнопку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Начало выбора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При изменении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…</a:t>
          </a:r>
          <a:endParaRPr lang="ru-RU" sz="1600" kern="1200" dirty="0"/>
        </a:p>
      </dsp:txBody>
      <dsp:txXfrm rot="5400000">
        <a:off x="2026" y="950347"/>
        <a:ext cx="1987455" cy="2851040"/>
      </dsp:txXfrm>
    </dsp:sp>
    <dsp:sp modelId="{64FE9B34-7015-4CEB-A73D-1CA892C4ABB0}">
      <dsp:nvSpPr>
        <dsp:cNvPr id="0" name=""/>
        <dsp:cNvSpPr/>
      </dsp:nvSpPr>
      <dsp:spPr>
        <a:xfrm rot="16200000">
          <a:off x="756400" y="1382139"/>
          <a:ext cx="4751734" cy="1987455"/>
        </a:xfrm>
        <a:prstGeom prst="flowChartManualOperation">
          <a:avLst/>
        </a:prstGeom>
        <a:solidFill>
          <a:srgbClr val="00B0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814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/>
              </a:solidFill>
            </a:rPr>
            <a:t>Модуль объекта</a:t>
          </a:r>
          <a:endParaRPr lang="ru-RU" sz="2000" kern="1200" dirty="0">
            <a:solidFill>
              <a:schemeClr val="tx2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tx2"/>
              </a:solidFill>
            </a:rPr>
            <a:t>При записи</a:t>
          </a:r>
          <a:endParaRPr lang="ru-RU" sz="1600" kern="1200" dirty="0">
            <a:solidFill>
              <a:schemeClr val="tx2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tx2"/>
              </a:solidFill>
            </a:rPr>
            <a:t>Перед удалением</a:t>
          </a:r>
          <a:endParaRPr lang="ru-RU" sz="1600" kern="1200" dirty="0">
            <a:solidFill>
              <a:schemeClr val="tx2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tx2"/>
              </a:solidFill>
            </a:rPr>
            <a:t>При копировании</a:t>
          </a:r>
          <a:endParaRPr lang="ru-RU" sz="1600" kern="1200" dirty="0">
            <a:solidFill>
              <a:schemeClr val="tx2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tx2"/>
              </a:solidFill>
            </a:rPr>
            <a:t>…</a:t>
          </a:r>
          <a:endParaRPr lang="ru-RU" sz="1600" kern="1200" dirty="0">
            <a:solidFill>
              <a:schemeClr val="tx2"/>
            </a:solidFill>
          </a:endParaRPr>
        </a:p>
      </dsp:txBody>
      <dsp:txXfrm rot="5400000">
        <a:off x="2138539" y="950347"/>
        <a:ext cx="1987455" cy="2851040"/>
      </dsp:txXfrm>
    </dsp:sp>
    <dsp:sp modelId="{70159A01-0B67-4C38-967B-896C0441D957}">
      <dsp:nvSpPr>
        <dsp:cNvPr id="0" name=""/>
        <dsp:cNvSpPr/>
      </dsp:nvSpPr>
      <dsp:spPr>
        <a:xfrm rot="16200000">
          <a:off x="2892915" y="1382139"/>
          <a:ext cx="4751734" cy="1987455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814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Общий модуль</a:t>
          </a:r>
          <a:endParaRPr lang="ru-RU" sz="2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Библиотеки процедур и функций</a:t>
          </a:r>
          <a:endParaRPr lang="ru-RU" sz="1600" kern="1200" dirty="0"/>
        </a:p>
      </dsp:txBody>
      <dsp:txXfrm rot="5400000">
        <a:off x="4275054" y="950347"/>
        <a:ext cx="1987455" cy="2851040"/>
      </dsp:txXfrm>
    </dsp:sp>
    <dsp:sp modelId="{6554D106-61A8-453F-AD1D-F1CF79470206}">
      <dsp:nvSpPr>
        <dsp:cNvPr id="0" name=""/>
        <dsp:cNvSpPr/>
      </dsp:nvSpPr>
      <dsp:spPr>
        <a:xfrm rot="16200000">
          <a:off x="5029429" y="1382139"/>
          <a:ext cx="4751734" cy="1987455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814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/>
              </a:solidFill>
            </a:rPr>
            <a:t>«Глобальные модули»</a:t>
          </a:r>
          <a:endParaRPr lang="ru-RU" sz="2000" kern="1200" dirty="0">
            <a:solidFill>
              <a:schemeClr val="tx2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tx2"/>
              </a:solidFill>
            </a:rPr>
            <a:t>При начале работы системы</a:t>
          </a:r>
          <a:endParaRPr lang="ru-RU" sz="1600" kern="1200" dirty="0">
            <a:solidFill>
              <a:schemeClr val="tx2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tx2"/>
              </a:solidFill>
            </a:rPr>
            <a:t>Перед завершением работы системы</a:t>
          </a:r>
          <a:endParaRPr lang="ru-RU" sz="1600" kern="1200" dirty="0">
            <a:solidFill>
              <a:schemeClr val="tx2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tx2"/>
              </a:solidFill>
            </a:rPr>
            <a:t>Установка параметров сеанса</a:t>
          </a:r>
          <a:endParaRPr lang="ru-RU" sz="1600" kern="1200" dirty="0">
            <a:solidFill>
              <a:schemeClr val="tx2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tx2"/>
              </a:solidFill>
            </a:rPr>
            <a:t>…</a:t>
          </a:r>
          <a:endParaRPr lang="ru-RU" sz="1600" kern="1200" dirty="0">
            <a:solidFill>
              <a:schemeClr val="tx2"/>
            </a:solidFill>
          </a:endParaRPr>
        </a:p>
      </dsp:txBody>
      <dsp:txXfrm rot="5400000">
        <a:off x="6411568" y="950347"/>
        <a:ext cx="1987455" cy="2851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1BEA7B2B-4F67-4DC3-A146-0E78BE27E2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8128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57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03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1003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03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2DF7242C-58F4-4A4E-BA3E-9D2F47C256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1173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Язык не чувствителен к регистру.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Идентификаторы переменных, процедур, функций могут состоять из букв, цифр и символов подчеркивания, начинаться – либо с буквы, либо с символа подчеркивания.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Операторы отделяются друг от друга символом «</a:t>
            </a:r>
            <a:r>
              <a:rPr lang="en-US" sz="1200" dirty="0" smtClean="0"/>
              <a:t>;</a:t>
            </a:r>
            <a:r>
              <a:rPr lang="ru-RU" sz="1200" dirty="0" smtClean="0"/>
              <a:t>»</a:t>
            </a:r>
            <a:r>
              <a:rPr lang="en-US" sz="1200" dirty="0" smtClean="0"/>
              <a:t>.</a:t>
            </a:r>
            <a:endParaRPr lang="ru-RU" sz="1200" dirty="0" smtClean="0"/>
          </a:p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Текст программы, предваряемый символами «</a:t>
            </a:r>
            <a:r>
              <a:rPr lang="ru-RU" sz="1200" dirty="0" smtClean="0">
                <a:solidFill>
                  <a:srgbClr val="0033CC"/>
                </a:solidFill>
              </a:rPr>
              <a:t>//</a:t>
            </a:r>
            <a:r>
              <a:rPr lang="ru-RU" sz="1200" dirty="0" smtClean="0"/>
              <a:t>» считается комментарием</a:t>
            </a:r>
            <a:r>
              <a:rPr lang="en-US" sz="1200" dirty="0" smtClean="0"/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Порядок описания процедур, функций между собой значения не имеет.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Платформа предоставляет программисту набор встроенных процедур и функций </a:t>
            </a:r>
            <a:r>
              <a:rPr lang="ru-RU" sz="1200" b="0" dirty="0" smtClean="0"/>
              <a:t>(например, </a:t>
            </a:r>
            <a:r>
              <a:rPr lang="ru-RU" sz="1100" b="0" i="1" dirty="0" smtClean="0">
                <a:solidFill>
                  <a:srgbClr val="0033CC"/>
                </a:solidFill>
              </a:rPr>
              <a:t>Сообщить()</a:t>
            </a:r>
            <a:r>
              <a:rPr lang="ru-RU" sz="1200" b="0" dirty="0" smtClean="0">
                <a:solidFill>
                  <a:srgbClr val="0033CC"/>
                </a:solidFill>
              </a:rPr>
              <a:t>, </a:t>
            </a:r>
            <a:r>
              <a:rPr lang="ru-RU" sz="1100" b="0" i="1" dirty="0" err="1" smtClean="0">
                <a:solidFill>
                  <a:srgbClr val="0033CC"/>
                </a:solidFill>
              </a:rPr>
              <a:t>ТекущаяДата</a:t>
            </a:r>
            <a:r>
              <a:rPr lang="ru-RU" sz="1100" b="0" i="1" dirty="0" smtClean="0">
                <a:solidFill>
                  <a:srgbClr val="0033CC"/>
                </a:solidFill>
              </a:rPr>
              <a:t>()</a:t>
            </a:r>
            <a:r>
              <a:rPr lang="ru-RU" sz="1200" b="0" dirty="0" smtClean="0"/>
              <a:t>)</a:t>
            </a:r>
            <a:r>
              <a:rPr lang="ru-RU" sz="1200" dirty="0" smtClean="0"/>
              <a:t>, системных перечислений </a:t>
            </a:r>
            <a:r>
              <a:rPr lang="ru-RU" sz="1200" b="0" dirty="0" smtClean="0"/>
              <a:t>(например, </a:t>
            </a:r>
            <a:r>
              <a:rPr lang="ru-RU" sz="1100" b="0" i="1" dirty="0" err="1" smtClean="0">
                <a:solidFill>
                  <a:srgbClr val="0033CC"/>
                </a:solidFill>
              </a:rPr>
              <a:t>РежимДиалогаВопрос.ДаНет</a:t>
            </a:r>
            <a:r>
              <a:rPr lang="ru-RU" sz="1200" b="0" dirty="0" smtClean="0">
                <a:solidFill>
                  <a:srgbClr val="0033CC"/>
                </a:solidFill>
              </a:rPr>
              <a:t>, </a:t>
            </a:r>
            <a:r>
              <a:rPr lang="ru-RU" sz="1100" b="0" i="1" dirty="0" err="1" smtClean="0">
                <a:solidFill>
                  <a:srgbClr val="0033CC"/>
                </a:solidFill>
              </a:rPr>
              <a:t>РежимЗаписиДокумента.Запись</a:t>
            </a:r>
            <a:r>
              <a:rPr lang="ru-RU" sz="1200" b="0" dirty="0" smtClean="0"/>
              <a:t>), встроенных классов (Файл, Форма, </a:t>
            </a:r>
            <a:r>
              <a:rPr lang="ru-RU" sz="1200" b="0" dirty="0" err="1" smtClean="0"/>
              <a:t>ТабличныйДокумент</a:t>
            </a:r>
            <a:r>
              <a:rPr lang="ru-RU" sz="1200" b="0" dirty="0" smtClean="0"/>
              <a:t> и </a:t>
            </a:r>
            <a:r>
              <a:rPr lang="ru-RU" sz="1200" b="0" dirty="0" err="1" smtClean="0"/>
              <a:t>др</a:t>
            </a:r>
            <a:r>
              <a:rPr lang="ru-RU" sz="1200" b="0" dirty="0" smtClean="0"/>
              <a:t>).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Текст программы, добавляемый программистом, размещается в программных модулях. </a:t>
            </a:r>
            <a:r>
              <a:rPr lang="ru-RU" sz="1200" b="0" dirty="0" smtClean="0"/>
              <a:t>Модули вызываются системой в определенные моменты времени (например, при открытии формы, или при удалении прикладного объекта).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Нельзя назвать язык 1С объектно-ориентированным, он предметно-ориентирован.</a:t>
            </a:r>
            <a:r>
              <a:rPr lang="en-US" sz="1200" dirty="0" smtClean="0"/>
              <a:t> </a:t>
            </a:r>
            <a:r>
              <a:rPr lang="ru-RU" sz="1200" b="0" dirty="0" smtClean="0"/>
              <a:t>Элементом ООП в 1С являются наследование встроенных методов прикладных объектов создаваемым разработчиком (например, все методы объекта «Документ» наследуется документом «Реализация товаров», если он создается в конфигурации). У программиста нет возможности создавать собственные классы, свойства, методы объектов.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При изменении релиза платформы, во встроенном языке платформы могут происходить изменения </a:t>
            </a:r>
            <a:r>
              <a:rPr lang="ru-RU" sz="1200" b="0" dirty="0" smtClean="0"/>
              <a:t>(добавляться встроенные процедуры и функции, меняться синтаксис существующих).</a:t>
            </a:r>
            <a:endParaRPr lang="ru-RU" sz="1200" dirty="0" smtClean="0"/>
          </a:p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Методы прикладных объектов вызываются через «</a:t>
            </a:r>
            <a:r>
              <a:rPr lang="en-US" sz="1200" dirty="0" smtClean="0"/>
              <a:t>.</a:t>
            </a:r>
            <a:r>
              <a:rPr lang="ru-RU" sz="1200" dirty="0" smtClean="0"/>
              <a:t>»: </a:t>
            </a:r>
            <a:r>
              <a:rPr lang="ru-RU" sz="1100" i="1" dirty="0" err="1" smtClean="0">
                <a:solidFill>
                  <a:srgbClr val="0033CC"/>
                </a:solidFill>
              </a:rPr>
              <a:t>спрСотрудник.Печать</a:t>
            </a:r>
            <a:r>
              <a:rPr lang="ru-RU" sz="1100" i="1" dirty="0" smtClean="0">
                <a:solidFill>
                  <a:srgbClr val="0033CC"/>
                </a:solidFill>
              </a:rPr>
              <a:t>()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Свойства прикладных объектов вызываются через «</a:t>
            </a:r>
            <a:r>
              <a:rPr lang="en-US" sz="1200" dirty="0" smtClean="0"/>
              <a:t>.</a:t>
            </a:r>
            <a:r>
              <a:rPr lang="ru-RU" sz="1200" dirty="0" smtClean="0"/>
              <a:t>» или «</a:t>
            </a:r>
            <a:r>
              <a:rPr lang="en-US" sz="1200" dirty="0" smtClean="0"/>
              <a:t>[]</a:t>
            </a:r>
            <a:r>
              <a:rPr lang="ru-RU" sz="1200" dirty="0" smtClean="0"/>
              <a:t>»</a:t>
            </a:r>
            <a:r>
              <a:rPr lang="en-US" sz="1200" dirty="0" smtClean="0"/>
              <a:t>: </a:t>
            </a:r>
            <a:r>
              <a:rPr lang="uk-UA" sz="1100" i="1" dirty="0" err="1" smtClean="0">
                <a:solidFill>
                  <a:srgbClr val="0033CC"/>
                </a:solidFill>
              </a:rPr>
              <a:t>спрСотрудник</a:t>
            </a:r>
            <a:r>
              <a:rPr lang="en-US" sz="1100" i="1" dirty="0" smtClean="0">
                <a:solidFill>
                  <a:srgbClr val="0033CC"/>
                </a:solidFill>
              </a:rPr>
              <a:t>.</a:t>
            </a:r>
            <a:r>
              <a:rPr lang="ru-RU" sz="1100" i="1" dirty="0" smtClean="0">
                <a:solidFill>
                  <a:srgbClr val="0033CC"/>
                </a:solidFill>
              </a:rPr>
              <a:t>Возраст</a:t>
            </a:r>
            <a:r>
              <a:rPr lang="ru-RU" sz="1200" dirty="0" smtClean="0"/>
              <a:t> или </a:t>
            </a:r>
            <a:r>
              <a:rPr lang="ru-RU" sz="1100" i="1" dirty="0" err="1" smtClean="0">
                <a:solidFill>
                  <a:srgbClr val="0033CC"/>
                </a:solidFill>
              </a:rPr>
              <a:t>спрСотрудник</a:t>
            </a:r>
            <a:r>
              <a:rPr lang="en-US" sz="1100" i="1" dirty="0" smtClean="0">
                <a:solidFill>
                  <a:srgbClr val="0033CC"/>
                </a:solidFill>
              </a:rPr>
              <a:t>[</a:t>
            </a:r>
            <a:r>
              <a:rPr lang="ru-RU" sz="1100" i="1" dirty="0" smtClean="0">
                <a:solidFill>
                  <a:srgbClr val="0033CC"/>
                </a:solidFill>
              </a:rPr>
              <a:t>«Возраст»</a:t>
            </a:r>
            <a:r>
              <a:rPr lang="en-US" sz="1100" i="1" dirty="0" smtClean="0">
                <a:solidFill>
                  <a:srgbClr val="0033CC"/>
                </a:solidFill>
              </a:rPr>
              <a:t>]</a:t>
            </a:r>
            <a:endParaRPr lang="ru-RU" sz="1100" i="1" dirty="0" smtClean="0">
              <a:solidFill>
                <a:srgbClr val="0033CC"/>
              </a:solidFill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Язык 1С поддерживает разыменование через точку. </a:t>
            </a:r>
            <a:r>
              <a:rPr lang="ru-RU" sz="1200" b="0" dirty="0" smtClean="0"/>
              <a:t>Например, если в объекте «Сотрудник» есть атрибут «Адрес», а в объекте «Адрес» – атрибут «Дом», то дом проживания сотрудника: </a:t>
            </a:r>
            <a:r>
              <a:rPr lang="ru-RU" sz="1100" b="0" i="1" dirty="0" err="1" smtClean="0">
                <a:solidFill>
                  <a:srgbClr val="0033CC"/>
                </a:solidFill>
              </a:rPr>
              <a:t>Сотрудник.Адрес.Дом</a:t>
            </a:r>
            <a:r>
              <a:rPr lang="ru-RU" sz="1200" b="0" dirty="0" smtClean="0"/>
              <a:t>. Аналогично, допускается «вызов метода результата другого метода»: </a:t>
            </a:r>
            <a:r>
              <a:rPr lang="ru-RU" sz="1100" b="0" i="1" dirty="0" err="1" smtClean="0">
                <a:solidFill>
                  <a:srgbClr val="0033CC"/>
                </a:solidFill>
              </a:rPr>
              <a:t>Запрос.Выполнить</a:t>
            </a:r>
            <a:r>
              <a:rPr lang="ru-RU" sz="1100" b="0" i="1" dirty="0" smtClean="0">
                <a:solidFill>
                  <a:srgbClr val="0033CC"/>
                </a:solidFill>
              </a:rPr>
              <a:t>().Выбрать().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Программный код может выполняться на сервере и на клиенте. </a:t>
            </a:r>
            <a:r>
              <a:rPr lang="ru-RU" sz="1200" b="0" dirty="0" smtClean="0"/>
              <a:t>По умолчанию встроенный язык исполняется всегда на клиенте. Но при клиент-серверном варианте программист может перенести выполнение на сервер. Для этого он использует инструкции препроцессора и свойства общих модулей.</a:t>
            </a:r>
            <a:endParaRPr lang="ru-RU" sz="1100" b="0" dirty="0" smtClean="0"/>
          </a:p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При исполнении встроенного языка на сервере 1С:Предприятия не все объекты, а также их свойства и методы могут быть доступны. </a:t>
            </a:r>
            <a:r>
              <a:rPr lang="ru-RU" sz="1200" b="0" dirty="0" smtClean="0"/>
              <a:t>Например, не доступны объекты, предназначенные для управления интерфейсом, в частности процедуры вывода данных. Если объект, его свойство или метод не доступны на сервере, то в документации (справке в </a:t>
            </a:r>
            <a:r>
              <a:rPr lang="ru-RU" sz="1200" b="0" dirty="0" err="1" smtClean="0"/>
              <a:t>синтакс</a:t>
            </a:r>
            <a:r>
              <a:rPr lang="ru-RU" sz="1200" b="0" dirty="0" smtClean="0"/>
              <a:t>-помощнике) будет указано на невозможность использования на сервере.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F7242C-58F4-4A4E-BA3E-9D2F47C256EC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381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rgbClr val="0033CC"/>
                </a:solidFill>
              </a:rPr>
              <a:t>Литералы примитивных типов</a:t>
            </a:r>
          </a:p>
          <a:p>
            <a:r>
              <a:rPr lang="ru-RU" sz="1400" dirty="0" smtClean="0">
                <a:solidFill>
                  <a:srgbClr val="0033CC"/>
                </a:solidFill>
              </a:rPr>
              <a:t>Число</a:t>
            </a:r>
            <a:r>
              <a:rPr lang="ru-RU" sz="1400" dirty="0" smtClean="0"/>
              <a:t>. </a:t>
            </a:r>
            <a:r>
              <a:rPr lang="ru-RU" sz="1400" b="0" dirty="0" smtClean="0"/>
              <a:t>Литерал – набор цифр, может начинаться со знака «+» или «-», в качестве разделителя целой и дробной части – «.». Примеры: 456, 5.5, -45.</a:t>
            </a:r>
          </a:p>
          <a:p>
            <a:r>
              <a:rPr lang="ru-RU" sz="1400" dirty="0" smtClean="0">
                <a:solidFill>
                  <a:srgbClr val="0033CC"/>
                </a:solidFill>
              </a:rPr>
              <a:t>Строка</a:t>
            </a:r>
            <a:r>
              <a:rPr lang="ru-RU" sz="1400" dirty="0" smtClean="0"/>
              <a:t>. </a:t>
            </a:r>
            <a:r>
              <a:rPr lang="ru-RU" sz="1400" b="0" dirty="0" smtClean="0"/>
              <a:t>Литерал – набор символов, заключенный в кавычки. Если в строке необходимо задать символ кавычки, то записываются две кавычки подряд. Примеры: </a:t>
            </a:r>
            <a:r>
              <a:rPr lang="en-US" sz="1400" b="0" dirty="0" smtClean="0"/>
              <a:t>“</a:t>
            </a:r>
            <a:r>
              <a:rPr lang="ru-RU" sz="1400" b="0" dirty="0" smtClean="0"/>
              <a:t>стол</a:t>
            </a:r>
            <a:r>
              <a:rPr lang="en-US" sz="1400" b="0" dirty="0" smtClean="0"/>
              <a:t>”</a:t>
            </a:r>
            <a:r>
              <a:rPr lang="ru-RU" sz="1400" b="0" dirty="0" smtClean="0"/>
              <a:t>, </a:t>
            </a:r>
            <a:r>
              <a:rPr lang="en-US" sz="1400" b="0" dirty="0" smtClean="0"/>
              <a:t>“</a:t>
            </a:r>
            <a:r>
              <a:rPr lang="ru-RU" sz="1400" b="0" dirty="0" smtClean="0"/>
              <a:t>Фирма </a:t>
            </a:r>
            <a:r>
              <a:rPr lang="en-US" sz="1400" b="0" dirty="0" smtClean="0"/>
              <a:t>““</a:t>
            </a:r>
            <a:r>
              <a:rPr lang="ru-RU" sz="1400" b="0" dirty="0" smtClean="0"/>
              <a:t>Добро</a:t>
            </a:r>
            <a:r>
              <a:rPr lang="en-US" sz="1400" b="0" dirty="0" smtClean="0"/>
              <a:t> ”””</a:t>
            </a:r>
            <a:r>
              <a:rPr lang="ru-RU" sz="1400" b="0" dirty="0" smtClean="0"/>
              <a:t>.</a:t>
            </a:r>
          </a:p>
          <a:p>
            <a:pPr>
              <a:buNone/>
            </a:pPr>
            <a:r>
              <a:rPr lang="ru-RU" sz="1400" dirty="0" smtClean="0"/>
              <a:t>	Многострочный литерал может задаваться двумя способами:</a:t>
            </a:r>
          </a:p>
          <a:p>
            <a:pPr lvl="1"/>
            <a:r>
              <a:rPr lang="ru-RU" sz="1200" dirty="0" smtClean="0"/>
              <a:t>Каждая строка заключается в кавычки. Например:</a:t>
            </a:r>
          </a:p>
          <a:p>
            <a:pPr lvl="1">
              <a:buNone/>
            </a:pPr>
            <a:r>
              <a:rPr lang="ru-RU" sz="1200" dirty="0" smtClean="0"/>
              <a:t>Сообщить(«Строка 1»</a:t>
            </a:r>
          </a:p>
          <a:p>
            <a:pPr lvl="1">
              <a:buNone/>
            </a:pPr>
            <a:r>
              <a:rPr lang="ru-RU" sz="1200" dirty="0" smtClean="0"/>
              <a:t>	            «Строка 2»);</a:t>
            </a:r>
          </a:p>
          <a:p>
            <a:pPr lvl="1"/>
            <a:r>
              <a:rPr lang="ru-RU" sz="1200" dirty="0" smtClean="0"/>
              <a:t>С использованием символа «</a:t>
            </a:r>
            <a:r>
              <a:rPr lang="en-US" sz="1200" dirty="0" smtClean="0"/>
              <a:t>|</a:t>
            </a:r>
            <a:r>
              <a:rPr lang="ru-RU" sz="1200" dirty="0" smtClean="0"/>
              <a:t>». Например:</a:t>
            </a:r>
          </a:p>
          <a:p>
            <a:pPr lvl="1">
              <a:buNone/>
            </a:pPr>
            <a:r>
              <a:rPr lang="ru-RU" sz="1200" dirty="0" smtClean="0"/>
              <a:t>Сообщить(«Строка 1</a:t>
            </a:r>
          </a:p>
          <a:p>
            <a:pPr lvl="1">
              <a:buNone/>
            </a:pPr>
            <a:r>
              <a:rPr lang="ru-RU" sz="1200" dirty="0" smtClean="0"/>
              <a:t>                 </a:t>
            </a:r>
            <a:r>
              <a:rPr lang="en-US" sz="1200" dirty="0" smtClean="0"/>
              <a:t>| </a:t>
            </a:r>
            <a:r>
              <a:rPr lang="ru-RU" sz="1200" dirty="0" smtClean="0"/>
              <a:t>Строка 2»)</a:t>
            </a:r>
            <a:endParaRPr lang="ru-RU" sz="1400" dirty="0" smtClean="0"/>
          </a:p>
          <a:p>
            <a:r>
              <a:rPr lang="ru-RU" sz="1400" dirty="0" smtClean="0">
                <a:solidFill>
                  <a:srgbClr val="0033CC"/>
                </a:solidFill>
              </a:rPr>
              <a:t>Дата</a:t>
            </a:r>
            <a:r>
              <a:rPr lang="ru-RU" sz="1400" dirty="0" smtClean="0"/>
              <a:t>. </a:t>
            </a:r>
            <a:r>
              <a:rPr lang="ru-RU" sz="1400" b="0" dirty="0" smtClean="0"/>
              <a:t>Литерал – последовательность цифр (в следующем порядке: год, месяц, день, час, минута и секунда), заключенные в одинарные кавычки. Части даты могут отделяться разделителями. Примеры:</a:t>
            </a:r>
            <a:r>
              <a:rPr lang="en-US" sz="1400" b="0" dirty="0" smtClean="0"/>
              <a:t> ’</a:t>
            </a:r>
            <a:r>
              <a:rPr lang="ru-RU" sz="1400" b="0" dirty="0" smtClean="0"/>
              <a:t>20050215221501</a:t>
            </a:r>
            <a:r>
              <a:rPr lang="en-US" sz="1400" b="0" dirty="0" smtClean="0"/>
              <a:t>’</a:t>
            </a:r>
            <a:r>
              <a:rPr lang="ru-RU" sz="1400" b="0" dirty="0" smtClean="0"/>
              <a:t>, </a:t>
            </a:r>
            <a:r>
              <a:rPr lang="en-US" sz="1400" b="0" dirty="0" smtClean="0"/>
              <a:t>’ </a:t>
            </a:r>
            <a:r>
              <a:rPr lang="ru-RU" sz="1400" b="0" dirty="0" smtClean="0"/>
              <a:t>20050215</a:t>
            </a:r>
            <a:r>
              <a:rPr lang="en-US" sz="1400" b="0" dirty="0" smtClean="0"/>
              <a:t>’</a:t>
            </a:r>
            <a:r>
              <a:rPr lang="ru-RU" sz="1400" b="0" dirty="0" smtClean="0"/>
              <a:t>, </a:t>
            </a:r>
            <a:r>
              <a:rPr lang="en-US" sz="1400" b="0" dirty="0" smtClean="0"/>
              <a:t>’ </a:t>
            </a:r>
            <a:r>
              <a:rPr lang="ru-RU" sz="1400" b="0" dirty="0" smtClean="0"/>
              <a:t>2005-02-15 22:15:01</a:t>
            </a:r>
            <a:r>
              <a:rPr lang="en-US" sz="1400" b="0" dirty="0" smtClean="0"/>
              <a:t>’</a:t>
            </a:r>
            <a:r>
              <a:rPr lang="ru-RU" sz="1400" b="0" dirty="0" smtClean="0"/>
              <a:t>.</a:t>
            </a:r>
          </a:p>
          <a:p>
            <a:r>
              <a:rPr lang="ru-RU" sz="1400" dirty="0" smtClean="0">
                <a:solidFill>
                  <a:srgbClr val="0033CC"/>
                </a:solidFill>
              </a:rPr>
              <a:t>Булево</a:t>
            </a:r>
            <a:r>
              <a:rPr lang="ru-RU" sz="1400" dirty="0" smtClean="0"/>
              <a:t>. </a:t>
            </a:r>
            <a:r>
              <a:rPr lang="ru-RU" sz="1400" b="0" dirty="0" smtClean="0"/>
              <a:t>Литералы – Истина</a:t>
            </a:r>
            <a:r>
              <a:rPr lang="en-US" sz="1400" b="0" dirty="0" smtClean="0"/>
              <a:t> </a:t>
            </a:r>
            <a:r>
              <a:rPr lang="ru-RU" sz="1400" b="0" dirty="0" smtClean="0"/>
              <a:t>и Ложь.</a:t>
            </a:r>
          </a:p>
          <a:p>
            <a:r>
              <a:rPr lang="uk-UA" sz="1400" dirty="0" err="1" smtClean="0">
                <a:solidFill>
                  <a:srgbClr val="0033CC"/>
                </a:solidFill>
              </a:rPr>
              <a:t>Неопределено</a:t>
            </a:r>
            <a:r>
              <a:rPr lang="uk-UA" sz="1400" b="0" dirty="0" smtClean="0"/>
              <a:t>. </a:t>
            </a:r>
            <a:r>
              <a:rPr lang="uk-UA" sz="1400" b="0" dirty="0" err="1" smtClean="0"/>
              <a:t>Литерал</a:t>
            </a:r>
            <a:r>
              <a:rPr lang="uk-UA" sz="1400" b="0" dirty="0" smtClean="0"/>
              <a:t> – </a:t>
            </a:r>
            <a:r>
              <a:rPr lang="ru-RU" sz="1400" b="0" dirty="0" err="1" smtClean="0"/>
              <a:t>Неопределено</a:t>
            </a:r>
            <a:r>
              <a:rPr lang="ru-RU" sz="1400" b="0" dirty="0" smtClean="0"/>
              <a:t>.</a:t>
            </a:r>
          </a:p>
          <a:p>
            <a:r>
              <a:rPr lang="en-US" sz="1400" dirty="0" smtClean="0">
                <a:solidFill>
                  <a:srgbClr val="0033CC"/>
                </a:solidFill>
              </a:rPr>
              <a:t>NULL</a:t>
            </a:r>
            <a:r>
              <a:rPr lang="en-US" sz="1400" b="0" dirty="0" smtClean="0"/>
              <a:t>. </a:t>
            </a:r>
            <a:r>
              <a:rPr lang="ru-RU" sz="1400" b="0" dirty="0" smtClean="0"/>
              <a:t>Литерал – </a:t>
            </a:r>
            <a:r>
              <a:rPr lang="en-US" sz="1400" b="0" dirty="0" smtClean="0"/>
              <a:t>NULL</a:t>
            </a:r>
            <a:r>
              <a:rPr lang="ru-RU" sz="1400" b="0" dirty="0" smtClean="0"/>
              <a:t>.</a:t>
            </a:r>
          </a:p>
          <a:p>
            <a:endParaRPr lang="ru-RU" dirty="0" smtClean="0"/>
          </a:p>
          <a:p>
            <a:pPr>
              <a:buNone/>
            </a:pPr>
            <a:r>
              <a:rPr lang="ru-RU" sz="1600" b="1" dirty="0" smtClean="0"/>
              <a:t>Операции с примитивными типами</a:t>
            </a:r>
            <a:endParaRPr lang="ru-RU" sz="1400" b="1" dirty="0" smtClean="0"/>
          </a:p>
          <a:p>
            <a:r>
              <a:rPr lang="ru-RU" sz="1400" dirty="0" smtClean="0"/>
              <a:t>Операции для типа </a:t>
            </a:r>
            <a:r>
              <a:rPr lang="ru-RU" sz="1400" dirty="0" smtClean="0">
                <a:solidFill>
                  <a:srgbClr val="0033CC"/>
                </a:solidFill>
              </a:rPr>
              <a:t>Число</a:t>
            </a:r>
          </a:p>
          <a:p>
            <a:pPr lvl="1"/>
            <a:r>
              <a:rPr lang="ru-RU" sz="1400" u="sng" dirty="0" smtClean="0"/>
              <a:t>Арифметические</a:t>
            </a:r>
          </a:p>
          <a:p>
            <a:pPr lvl="2"/>
            <a:r>
              <a:rPr lang="ru-RU" sz="1400" dirty="0" smtClean="0"/>
              <a:t>Сложение: </a:t>
            </a:r>
            <a:r>
              <a:rPr lang="ru-RU" sz="1400" b="0" dirty="0" smtClean="0"/>
              <a:t>Число + Число</a:t>
            </a:r>
          </a:p>
          <a:p>
            <a:pPr lvl="2"/>
            <a:r>
              <a:rPr lang="ru-RU" sz="1400" dirty="0" smtClean="0"/>
              <a:t>Вычитание: </a:t>
            </a:r>
            <a:r>
              <a:rPr lang="ru-RU" sz="1400" b="0" dirty="0" smtClean="0"/>
              <a:t>Число – Число</a:t>
            </a:r>
          </a:p>
          <a:p>
            <a:pPr lvl="2"/>
            <a:r>
              <a:rPr lang="ru-RU" sz="1400" dirty="0" smtClean="0"/>
              <a:t>Умножение: </a:t>
            </a:r>
            <a:r>
              <a:rPr lang="ru-RU" sz="1400" b="0" dirty="0" smtClean="0"/>
              <a:t>Число * Число</a:t>
            </a:r>
          </a:p>
          <a:p>
            <a:pPr lvl="2"/>
            <a:r>
              <a:rPr lang="ru-RU" sz="1400" dirty="0" smtClean="0"/>
              <a:t>Деление: </a:t>
            </a:r>
            <a:r>
              <a:rPr lang="ru-RU" sz="1400" b="0" dirty="0" smtClean="0"/>
              <a:t>Число / Число</a:t>
            </a:r>
          </a:p>
          <a:p>
            <a:pPr lvl="2"/>
            <a:r>
              <a:rPr lang="ru-RU" sz="1400" dirty="0" smtClean="0"/>
              <a:t>Остаток от деления: </a:t>
            </a:r>
            <a:r>
              <a:rPr lang="ru-RU" sz="1400" b="0" dirty="0" smtClean="0"/>
              <a:t>Число % Число</a:t>
            </a:r>
          </a:p>
          <a:p>
            <a:pPr lvl="2"/>
            <a:r>
              <a:rPr lang="ru-RU" sz="1400" dirty="0" smtClean="0"/>
              <a:t>Унарный минус: </a:t>
            </a:r>
            <a:r>
              <a:rPr lang="ru-RU" sz="1400" b="0" dirty="0" smtClean="0"/>
              <a:t>-Число</a:t>
            </a:r>
          </a:p>
          <a:p>
            <a:pPr lvl="1"/>
            <a:r>
              <a:rPr lang="ru-RU" sz="1400" u="sng" dirty="0" smtClean="0"/>
              <a:t>Логические</a:t>
            </a:r>
          </a:p>
          <a:p>
            <a:pPr lvl="2"/>
            <a:r>
              <a:rPr lang="ru-RU" sz="1400" dirty="0" smtClean="0"/>
              <a:t>Больше: </a:t>
            </a:r>
            <a:r>
              <a:rPr lang="ru-RU" sz="1400" b="0" dirty="0" smtClean="0"/>
              <a:t>Число </a:t>
            </a:r>
            <a:r>
              <a:rPr lang="en-US" sz="1400" b="0" dirty="0" smtClean="0"/>
              <a:t>&gt; </a:t>
            </a:r>
            <a:r>
              <a:rPr lang="ru-RU" sz="1400" b="0" dirty="0" smtClean="0"/>
              <a:t>Число</a:t>
            </a:r>
          </a:p>
          <a:p>
            <a:pPr lvl="2"/>
            <a:r>
              <a:rPr lang="ru-RU" sz="1400" dirty="0" smtClean="0"/>
              <a:t>Больше или равно: </a:t>
            </a:r>
            <a:r>
              <a:rPr lang="ru-RU" sz="1400" b="0" dirty="0" smtClean="0"/>
              <a:t>Число </a:t>
            </a:r>
            <a:r>
              <a:rPr lang="en-US" sz="1400" b="0" dirty="0" smtClean="0"/>
              <a:t>&gt;</a:t>
            </a:r>
            <a:r>
              <a:rPr lang="ru-RU" sz="1400" b="0" dirty="0" smtClean="0"/>
              <a:t>= Число</a:t>
            </a:r>
            <a:endParaRPr lang="en-US" sz="1400" b="0" dirty="0" smtClean="0"/>
          </a:p>
          <a:p>
            <a:pPr lvl="2"/>
            <a:r>
              <a:rPr lang="ru-RU" sz="1400" dirty="0" smtClean="0"/>
              <a:t>Равно: </a:t>
            </a:r>
            <a:r>
              <a:rPr lang="ru-RU" sz="1400" b="0" dirty="0" smtClean="0"/>
              <a:t>Число </a:t>
            </a:r>
            <a:r>
              <a:rPr lang="en-US" sz="1400" b="0" dirty="0" smtClean="0"/>
              <a:t>=</a:t>
            </a:r>
            <a:r>
              <a:rPr lang="ru-RU" sz="1400" b="0" dirty="0" smtClean="0"/>
              <a:t> Число</a:t>
            </a:r>
            <a:endParaRPr lang="en-US" sz="1400" b="0" dirty="0" smtClean="0"/>
          </a:p>
          <a:p>
            <a:pPr lvl="2"/>
            <a:r>
              <a:rPr lang="ru-RU" sz="1400" dirty="0" smtClean="0"/>
              <a:t>Не равно: </a:t>
            </a:r>
            <a:r>
              <a:rPr lang="ru-RU" sz="1400" b="0" dirty="0" smtClean="0"/>
              <a:t>Число </a:t>
            </a:r>
            <a:r>
              <a:rPr lang="en-US" sz="1400" b="0" dirty="0" smtClean="0"/>
              <a:t>&lt;&gt;</a:t>
            </a:r>
            <a:r>
              <a:rPr lang="ru-RU" sz="1400" b="0" dirty="0" smtClean="0"/>
              <a:t> Число</a:t>
            </a:r>
            <a:endParaRPr lang="en-US" sz="1400" b="0" dirty="0" smtClean="0"/>
          </a:p>
          <a:p>
            <a:pPr lvl="2"/>
            <a:r>
              <a:rPr lang="ru-RU" sz="1400" dirty="0" smtClean="0"/>
              <a:t>Меньше: </a:t>
            </a:r>
            <a:r>
              <a:rPr lang="ru-RU" sz="1400" b="0" dirty="0" smtClean="0"/>
              <a:t>Число </a:t>
            </a:r>
            <a:r>
              <a:rPr lang="en-US" sz="1400" b="0" dirty="0" smtClean="0"/>
              <a:t>&lt;</a:t>
            </a:r>
            <a:r>
              <a:rPr lang="ru-RU" sz="1400" b="0" dirty="0" smtClean="0"/>
              <a:t> Число</a:t>
            </a:r>
            <a:endParaRPr lang="en-US" sz="1400" b="0" dirty="0" smtClean="0"/>
          </a:p>
          <a:p>
            <a:pPr lvl="2"/>
            <a:r>
              <a:rPr lang="ru-RU" sz="1400" dirty="0" smtClean="0"/>
              <a:t>Меньше или равно: </a:t>
            </a:r>
            <a:r>
              <a:rPr lang="ru-RU" sz="1400" b="0" dirty="0" smtClean="0"/>
              <a:t>Число </a:t>
            </a:r>
            <a:r>
              <a:rPr lang="en-US" sz="1400" b="0" dirty="0" smtClean="0"/>
              <a:t>&lt;=</a:t>
            </a:r>
            <a:r>
              <a:rPr lang="ru-RU" sz="1400" b="0" dirty="0" smtClean="0"/>
              <a:t> Число</a:t>
            </a:r>
          </a:p>
          <a:p>
            <a:r>
              <a:rPr lang="ru-RU" sz="1400" dirty="0" smtClean="0"/>
              <a:t>Операции для типа </a:t>
            </a:r>
            <a:r>
              <a:rPr lang="ru-RU" sz="1400" dirty="0" smtClean="0">
                <a:solidFill>
                  <a:srgbClr val="0033CC"/>
                </a:solidFill>
              </a:rPr>
              <a:t>Строка</a:t>
            </a:r>
          </a:p>
          <a:p>
            <a:pPr lvl="1"/>
            <a:r>
              <a:rPr lang="ru-RU" sz="1400" b="1" dirty="0" smtClean="0"/>
              <a:t>Операция конкатенации</a:t>
            </a:r>
            <a:r>
              <a:rPr lang="ru-RU" sz="1400" dirty="0" smtClean="0"/>
              <a:t>: Строка + Строка</a:t>
            </a:r>
          </a:p>
          <a:p>
            <a:pPr lvl="1"/>
            <a:r>
              <a:rPr lang="ru-RU" sz="1400" b="1" dirty="0" smtClean="0"/>
              <a:t>Логические</a:t>
            </a:r>
            <a:r>
              <a:rPr lang="ru-RU" sz="1400" dirty="0" smtClean="0"/>
              <a:t>: см. логические операции для типа Число</a:t>
            </a:r>
          </a:p>
          <a:p>
            <a:r>
              <a:rPr lang="ru-RU" sz="1400" dirty="0" smtClean="0"/>
              <a:t>Операции для типа </a:t>
            </a:r>
            <a:r>
              <a:rPr lang="ru-RU" sz="1400" dirty="0" smtClean="0">
                <a:solidFill>
                  <a:srgbClr val="0033CC"/>
                </a:solidFill>
              </a:rPr>
              <a:t>Дата</a:t>
            </a:r>
          </a:p>
          <a:p>
            <a:pPr lvl="1"/>
            <a:r>
              <a:rPr lang="ru-RU" sz="1400" dirty="0" smtClean="0"/>
              <a:t>Арифметические</a:t>
            </a:r>
          </a:p>
          <a:p>
            <a:pPr lvl="2"/>
            <a:r>
              <a:rPr lang="ru-RU" sz="1400" dirty="0" smtClean="0"/>
              <a:t>Сложение. Дата + Число. Увеличение даты на количество секунд.</a:t>
            </a:r>
          </a:p>
          <a:p>
            <a:pPr lvl="2"/>
            <a:r>
              <a:rPr lang="ru-RU" sz="1400" dirty="0" smtClean="0"/>
              <a:t>Вычитание. Дата – Дата. Разница между датами в секундах.</a:t>
            </a:r>
          </a:p>
          <a:p>
            <a:pPr lvl="2"/>
            <a:r>
              <a:rPr lang="ru-RU" sz="1400" dirty="0" smtClean="0"/>
              <a:t>Вычитание. Дата – Число. Уменьшение даты на количество секунд.</a:t>
            </a:r>
          </a:p>
          <a:p>
            <a:pPr lvl="1"/>
            <a:r>
              <a:rPr lang="ru-RU" sz="1400" dirty="0" smtClean="0"/>
              <a:t>Логические: см. логические операции для типа Число.</a:t>
            </a:r>
            <a:endParaRPr lang="en-US" sz="1400" dirty="0" smtClean="0"/>
          </a:p>
          <a:p>
            <a:r>
              <a:rPr lang="ru-RU" sz="1400" dirty="0" smtClean="0"/>
              <a:t>Операции для типа </a:t>
            </a:r>
            <a:r>
              <a:rPr lang="ru-RU" sz="1400" dirty="0" smtClean="0">
                <a:solidFill>
                  <a:srgbClr val="0033CC"/>
                </a:solidFill>
              </a:rPr>
              <a:t>Булево</a:t>
            </a:r>
          </a:p>
          <a:p>
            <a:pPr lvl="1"/>
            <a:r>
              <a:rPr lang="ru-RU" sz="1400" dirty="0" smtClean="0"/>
              <a:t>Операции сравнения: см. логические операции для типа Число.</a:t>
            </a:r>
          </a:p>
          <a:p>
            <a:pPr lvl="1"/>
            <a:r>
              <a:rPr lang="ru-RU" sz="1400" dirty="0" smtClean="0"/>
              <a:t>Булевы операции</a:t>
            </a:r>
          </a:p>
          <a:p>
            <a:pPr lvl="2"/>
            <a:r>
              <a:rPr lang="ru-RU" sz="1400" dirty="0" smtClean="0"/>
              <a:t>И: Булево И Булево.</a:t>
            </a:r>
          </a:p>
          <a:p>
            <a:pPr lvl="2"/>
            <a:r>
              <a:rPr lang="ru-RU" sz="1400" dirty="0" smtClean="0"/>
              <a:t>ИЛИ: Булево ИЛИ Булево</a:t>
            </a:r>
          </a:p>
          <a:p>
            <a:pPr lvl="2"/>
            <a:r>
              <a:rPr lang="ru-RU" sz="1400" dirty="0" smtClean="0"/>
              <a:t>НЕ: НЕ Булево</a:t>
            </a:r>
          </a:p>
          <a:p>
            <a:r>
              <a:rPr lang="ru-RU" sz="1400" dirty="0" smtClean="0"/>
              <a:t>Операции со значением </a:t>
            </a:r>
            <a:r>
              <a:rPr lang="ru-RU" sz="1400" dirty="0" err="1" smtClean="0"/>
              <a:t>Неопределено</a:t>
            </a:r>
            <a:endParaRPr lang="ru-RU" sz="1400" dirty="0" smtClean="0"/>
          </a:p>
          <a:p>
            <a:pPr lvl="1"/>
            <a:r>
              <a:rPr lang="ru-RU" sz="1400" dirty="0" smtClean="0"/>
              <a:t>Равенство. Значение = </a:t>
            </a:r>
            <a:r>
              <a:rPr lang="ru-RU" sz="1400" dirty="0" err="1" smtClean="0"/>
              <a:t>Неопределено</a:t>
            </a:r>
            <a:r>
              <a:rPr lang="ru-RU" sz="1400" dirty="0" smtClean="0"/>
              <a:t>.</a:t>
            </a:r>
          </a:p>
          <a:p>
            <a:pPr lvl="1"/>
            <a:r>
              <a:rPr lang="ru-RU" sz="1400" dirty="0" smtClean="0"/>
              <a:t>Неравенство. Значение</a:t>
            </a:r>
            <a:r>
              <a:rPr lang="en-US" sz="1400" dirty="0" smtClean="0"/>
              <a:t> &lt;&gt; </a:t>
            </a:r>
            <a:r>
              <a:rPr lang="ru-RU" sz="1400" dirty="0" err="1" smtClean="0"/>
              <a:t>Неопределено</a:t>
            </a:r>
            <a:endParaRPr lang="ru-RU" sz="1400" dirty="0" smtClean="0"/>
          </a:p>
          <a:p>
            <a:r>
              <a:rPr lang="ru-RU" sz="1400" dirty="0" smtClean="0"/>
              <a:t>Операции со значениями типа </a:t>
            </a:r>
            <a:r>
              <a:rPr lang="en-US" sz="1400" dirty="0" smtClean="0">
                <a:solidFill>
                  <a:srgbClr val="0033CC"/>
                </a:solidFill>
              </a:rPr>
              <a:t>NULL</a:t>
            </a:r>
          </a:p>
          <a:p>
            <a:pPr lvl="1"/>
            <a:r>
              <a:rPr lang="ru-RU" sz="1400" dirty="0" smtClean="0"/>
              <a:t>Равенство. Значение = </a:t>
            </a:r>
            <a:r>
              <a:rPr lang="en-US" sz="1400" dirty="0" smtClean="0"/>
              <a:t>NULL</a:t>
            </a:r>
            <a:r>
              <a:rPr lang="ru-RU" sz="1400" dirty="0" smtClean="0"/>
              <a:t>.</a:t>
            </a:r>
            <a:endParaRPr lang="en-US" sz="1400" dirty="0" smtClean="0"/>
          </a:p>
          <a:p>
            <a:pPr lvl="1"/>
            <a:r>
              <a:rPr lang="ru-RU" sz="1400" dirty="0" smtClean="0"/>
              <a:t>Неравенство. Значение </a:t>
            </a:r>
            <a:r>
              <a:rPr lang="en-US" sz="1400" dirty="0" smtClean="0"/>
              <a:t>&lt;&gt; NULL.</a:t>
            </a:r>
            <a:endParaRPr lang="ru-RU" sz="1400" dirty="0" smtClean="0"/>
          </a:p>
          <a:p>
            <a:r>
              <a:rPr lang="ru-RU" sz="1400" dirty="0" smtClean="0"/>
              <a:t>Операции со значениями типа </a:t>
            </a:r>
            <a:r>
              <a:rPr lang="ru-RU" sz="1400" dirty="0" smtClean="0">
                <a:solidFill>
                  <a:srgbClr val="0033CC"/>
                </a:solidFill>
              </a:rPr>
              <a:t>Тип</a:t>
            </a:r>
          </a:p>
          <a:p>
            <a:pPr lvl="1"/>
            <a:r>
              <a:rPr lang="ru-RU" sz="1400" dirty="0" smtClean="0"/>
              <a:t>Равенство. Тип = Тип.</a:t>
            </a:r>
          </a:p>
          <a:p>
            <a:pPr lvl="1"/>
            <a:r>
              <a:rPr lang="ru-RU" sz="1400" dirty="0" smtClean="0"/>
              <a:t>Неравенство. Тип </a:t>
            </a:r>
            <a:r>
              <a:rPr lang="en-US" sz="1400" dirty="0" smtClean="0"/>
              <a:t>&lt;&gt; </a:t>
            </a:r>
            <a:r>
              <a:rPr lang="ru-RU" sz="1400" dirty="0" smtClean="0"/>
              <a:t>Тип.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F7242C-58F4-4A4E-BA3E-9D2F47C256EC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70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167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06E8A5-29A0-4E68-8F3B-12F9E1D12D0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126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B58DA3-172C-46EE-BF7D-6ED2EAF76AB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511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C95D97-8E36-4634-8FB6-DCA3AD62C7C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536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2875DF-5EF1-4252-A066-93C1BCBBA92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220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03D248-EA4E-4177-8DBD-9725488C5E6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066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173B01-510A-4E62-BEA1-018AC475741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695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575A42-0A88-4F6B-AA82-2BB1050E588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937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882C8-4C20-4754-A098-2353D72D957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093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5E8E16-2C82-48F2-A9AC-10124A771E7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753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9D7C1C-3063-4491-AAF3-09570DAEB4D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718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CAA39-C218-4F05-BAA6-D2FA7BCBE2C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325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10898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7D9EE43-0B18-40BB-B2BA-101B115C62A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548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15" r:id="rId12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074072" y="2708920"/>
            <a:ext cx="6931025" cy="11430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cap="all" dirty="0" smtClean="0"/>
              <a:t>ИС и технологии на предприятии.</a:t>
            </a:r>
            <a:br>
              <a:rPr lang="ru-RU" b="1" cap="all" dirty="0" smtClean="0"/>
            </a:br>
            <a:r>
              <a:rPr lang="ru-RU" b="1" cap="all" dirty="0" smtClean="0"/>
              <a:t>Язык 1С</a:t>
            </a:r>
            <a:endParaRPr lang="ru-RU" b="1" cap="all" dirty="0"/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124744"/>
            <a:ext cx="8784976" cy="5544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Структура темы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Общие сведения о языке 1С</a:t>
            </a:r>
          </a:p>
          <a:p>
            <a:r>
              <a:rPr lang="ru-RU" dirty="0" smtClean="0"/>
              <a:t>Синтаксис языка</a:t>
            </a:r>
          </a:p>
          <a:p>
            <a:r>
              <a:rPr lang="ru-RU" dirty="0" smtClean="0"/>
              <a:t>Типы данных</a:t>
            </a:r>
          </a:p>
          <a:p>
            <a:r>
              <a:rPr lang="ru-RU" dirty="0" smtClean="0"/>
              <a:t>Условные операторы и операторы цикла</a:t>
            </a:r>
          </a:p>
          <a:p>
            <a:r>
              <a:rPr lang="ru-RU" dirty="0" smtClean="0"/>
              <a:t>Коллекции значений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861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Событийная зависимость модулей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7353294"/>
              </p:ext>
            </p:extLst>
          </p:nvPr>
        </p:nvGraphicFramePr>
        <p:xfrm>
          <a:off x="285750" y="1125538"/>
          <a:ext cx="8401050" cy="4751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252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/>
              <a:t>Общие сведения об языке 1С</a:t>
            </a:r>
            <a:endParaRPr lang="ru-RU" sz="1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ru-RU" sz="1600" dirty="0" smtClean="0"/>
              <a:t> </a:t>
            </a:r>
            <a:r>
              <a:rPr lang="ru-RU" sz="16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ПеременнаяА</a:t>
            </a:r>
            <a:r>
              <a:rPr lang="ru-RU" sz="1600" b="1" dirty="0" smtClean="0"/>
              <a:t>  </a:t>
            </a:r>
            <a:r>
              <a:rPr lang="ru-RU" sz="1600" i="1" dirty="0" smtClean="0"/>
              <a:t>идентично</a:t>
            </a:r>
            <a:r>
              <a:rPr lang="ru-RU" sz="1600" dirty="0" smtClean="0"/>
              <a:t>  </a:t>
            </a:r>
            <a:r>
              <a:rPr lang="ru-RU" sz="16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переменнаяа</a:t>
            </a:r>
            <a:endParaRPr lang="ru-RU" sz="16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600"/>
              </a:spcBef>
            </a:pPr>
            <a:r>
              <a:rPr lang="ru-RU" sz="1600" dirty="0" smtClean="0"/>
              <a:t>Идентификаторы</a:t>
            </a:r>
            <a:r>
              <a:rPr lang="ru-RU" sz="1600" dirty="0"/>
              <a:t>: </a:t>
            </a:r>
            <a:r>
              <a:rPr lang="ru-RU" sz="16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НДС_20</a:t>
            </a:r>
            <a:r>
              <a:rPr lang="ru-RU" sz="1600" dirty="0"/>
              <a:t>, </a:t>
            </a:r>
            <a:r>
              <a:rPr lang="ru-RU" sz="16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_</a:t>
            </a:r>
            <a:r>
              <a:rPr lang="ru-RU" sz="16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СчетчикЦикла</a:t>
            </a:r>
            <a:endParaRPr lang="ru-RU" sz="1600" dirty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600"/>
              </a:spcBef>
            </a:pPr>
            <a:r>
              <a:rPr lang="ru-RU" sz="1600" dirty="0" smtClean="0"/>
              <a:t> </a:t>
            </a:r>
            <a:r>
              <a:rPr lang="ru-RU" sz="16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НДС_20</a:t>
            </a:r>
            <a:r>
              <a:rPr lang="ru-RU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6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</a:t>
            </a:r>
            <a:r>
              <a:rPr lang="ru-RU" sz="1600" dirty="0" smtClean="0">
                <a:latin typeface="Courier New" pitchFamily="49" charset="0"/>
                <a:cs typeface="Courier New" pitchFamily="49" charset="0"/>
              </a:rPr>
              <a:t> 20</a:t>
            </a:r>
            <a:r>
              <a:rPr lang="en-US" sz="16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;</a:t>
            </a:r>
            <a:r>
              <a:rPr lang="ru-RU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6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_</a:t>
            </a:r>
            <a:r>
              <a:rPr lang="ru-RU" sz="16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СчетчикЦикла</a:t>
            </a:r>
            <a:r>
              <a:rPr lang="ru-RU" sz="16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6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</a:t>
            </a:r>
            <a:r>
              <a:rPr lang="ru-RU" sz="1600" dirty="0" smtClean="0">
                <a:latin typeface="Courier New" pitchFamily="49" charset="0"/>
                <a:cs typeface="Courier New" pitchFamily="49" charset="0"/>
              </a:rPr>
              <a:t> 0</a:t>
            </a:r>
            <a:r>
              <a:rPr lang="ru-RU" sz="16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600"/>
              </a:spcBef>
            </a:pPr>
            <a:r>
              <a:rPr lang="ru-RU" sz="1600" dirty="0" smtClean="0"/>
              <a:t> </a:t>
            </a:r>
            <a:r>
              <a:rPr lang="en-US" sz="1600" dirty="0" smtClean="0">
                <a:solidFill>
                  <a:srgbClr val="008000"/>
                </a:solidFill>
              </a:rPr>
              <a:t>// </a:t>
            </a:r>
            <a:r>
              <a:rPr lang="ru-RU" sz="1600" dirty="0" smtClean="0">
                <a:solidFill>
                  <a:srgbClr val="008000"/>
                </a:solidFill>
              </a:rPr>
              <a:t>Текст программы, предваряемый символами «//» считается комментарием</a:t>
            </a:r>
            <a:r>
              <a:rPr lang="en-US" sz="1600" dirty="0" smtClean="0">
                <a:solidFill>
                  <a:srgbClr val="008000"/>
                </a:solidFill>
              </a:rPr>
              <a:t>.</a:t>
            </a:r>
          </a:p>
          <a:p>
            <a:pPr>
              <a:spcBef>
                <a:spcPts val="600"/>
              </a:spcBef>
            </a:pPr>
            <a:r>
              <a:rPr lang="ru-RU" sz="1600" dirty="0" smtClean="0"/>
              <a:t>значения </a:t>
            </a:r>
            <a:r>
              <a:rPr lang="ru-RU" sz="1600" dirty="0"/>
              <a:t>не имеет процедур</a:t>
            </a:r>
            <a:r>
              <a:rPr lang="ru-RU" sz="1600" dirty="0" smtClean="0"/>
              <a:t>, функций между собой </a:t>
            </a:r>
            <a:r>
              <a:rPr lang="ru-RU" sz="1600" dirty="0"/>
              <a:t>п</a:t>
            </a:r>
            <a:r>
              <a:rPr lang="ru-RU" sz="1600" dirty="0" smtClean="0"/>
              <a:t>орядок описания</a:t>
            </a:r>
          </a:p>
          <a:p>
            <a:pPr>
              <a:spcBef>
                <a:spcPts val="600"/>
              </a:spcBef>
            </a:pPr>
            <a:r>
              <a:rPr lang="ru-RU" sz="1600" dirty="0" smtClean="0"/>
              <a:t>Встроенные процедуры и функции: </a:t>
            </a:r>
            <a:r>
              <a:rPr lang="ru-RU" sz="16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Сообщить</a:t>
            </a:r>
            <a:r>
              <a:rPr lang="ru-RU" sz="1600" b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()</a:t>
            </a:r>
            <a:r>
              <a:rPr lang="ru-RU" sz="1600" b="0" dirty="0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ru-RU" sz="16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6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ТекущаяДата</a:t>
            </a:r>
            <a:r>
              <a:rPr lang="ru-RU" sz="1600" b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()</a:t>
            </a:r>
            <a:r>
              <a:rPr lang="ru-RU" sz="1600" b="0" dirty="0" smtClean="0">
                <a:latin typeface="Courier New" pitchFamily="49" charset="0"/>
                <a:cs typeface="Courier New" pitchFamily="49" charset="0"/>
              </a:rPr>
              <a:t>, …</a:t>
            </a:r>
          </a:p>
          <a:p>
            <a:pPr>
              <a:spcBef>
                <a:spcPts val="600"/>
              </a:spcBef>
            </a:pPr>
            <a:r>
              <a:rPr lang="ru-RU" sz="1600" dirty="0" smtClean="0"/>
              <a:t>Системные перечисления</a:t>
            </a:r>
            <a:r>
              <a:rPr lang="ru-RU" sz="1600" b="0" dirty="0" smtClean="0"/>
              <a:t>:</a:t>
            </a:r>
            <a:r>
              <a:rPr lang="en-US" sz="1600" b="0" dirty="0" smtClean="0"/>
              <a:t> </a:t>
            </a:r>
            <a:r>
              <a:rPr lang="ru-RU" sz="16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ВидСчета.Активный</a:t>
            </a:r>
            <a:r>
              <a:rPr lang="ru-RU" sz="1600" b="0" dirty="0" smtClean="0">
                <a:solidFill>
                  <a:srgbClr val="0033CC"/>
                </a:solidFill>
              </a:rPr>
              <a:t>, </a:t>
            </a:r>
            <a:r>
              <a:rPr lang="ru-RU" sz="16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ИспользованиеСреза.Первые</a:t>
            </a:r>
            <a:r>
              <a:rPr lang="ru-RU" sz="1600" dirty="0">
                <a:solidFill>
                  <a:srgbClr val="0033CC"/>
                </a:solidFill>
              </a:rPr>
              <a:t>,</a:t>
            </a:r>
            <a:r>
              <a:rPr lang="ru-RU" sz="16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6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…</a:t>
            </a:r>
            <a:endParaRPr lang="en-US" sz="1600" b="0" dirty="0" smtClean="0">
              <a:solidFill>
                <a:srgbClr val="0033CC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600"/>
              </a:spcBef>
            </a:pPr>
            <a:r>
              <a:rPr lang="ru-RU" sz="1600" dirty="0" smtClean="0"/>
              <a:t>В</a:t>
            </a:r>
            <a:r>
              <a:rPr lang="ru-RU" sz="1600" b="0" dirty="0" smtClean="0"/>
              <a:t>строенные классы: </a:t>
            </a:r>
            <a:r>
              <a:rPr lang="ru-RU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Файл</a:t>
            </a:r>
            <a:r>
              <a:rPr lang="ru-RU" sz="1600" b="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ru-RU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Форма</a:t>
            </a:r>
            <a:r>
              <a:rPr lang="ru-RU" sz="1600" b="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ru-RU" sz="1600" b="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ТабличныйДокумент</a:t>
            </a:r>
            <a:r>
              <a:rPr lang="ru-RU" sz="1600" b="0" dirty="0" smtClean="0">
                <a:latin typeface="Courier New" pitchFamily="49" charset="0"/>
                <a:cs typeface="Courier New" pitchFamily="49" charset="0"/>
              </a:rPr>
              <a:t>, …</a:t>
            </a:r>
          </a:p>
          <a:p>
            <a:pPr>
              <a:spcBef>
                <a:spcPts val="600"/>
              </a:spcBef>
            </a:pPr>
            <a:r>
              <a:rPr lang="ru-RU" sz="1600" dirty="0" smtClean="0"/>
              <a:t>Обращение к методам через «</a:t>
            </a:r>
            <a:r>
              <a:rPr lang="ru-RU" sz="16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ru-RU" sz="1600" dirty="0" smtClean="0"/>
              <a:t>»</a:t>
            </a:r>
          </a:p>
          <a:p>
            <a:pPr>
              <a:spcBef>
                <a:spcPts val="600"/>
              </a:spcBef>
            </a:pPr>
            <a:r>
              <a:rPr lang="ru-RU" sz="1600" b="0" dirty="0" smtClean="0"/>
              <a:t>Обращение к свойствам через «</a:t>
            </a:r>
            <a:r>
              <a:rPr lang="ru-RU" sz="1600" b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ru-RU" sz="1600" b="0" dirty="0" smtClean="0"/>
              <a:t>» или «</a:t>
            </a:r>
            <a:r>
              <a:rPr lang="en-US" sz="1600" b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</a:t>
            </a:r>
            <a:r>
              <a:rPr lang="uk-UA" sz="1600" b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]</a:t>
            </a:r>
            <a:r>
              <a:rPr lang="uk-UA" sz="1600" b="0" dirty="0" smtClean="0"/>
              <a:t>»</a:t>
            </a:r>
          </a:p>
          <a:p>
            <a:pPr>
              <a:spcBef>
                <a:spcPts val="600"/>
              </a:spcBef>
            </a:pPr>
            <a:r>
              <a:rPr lang="ru-RU" sz="1600" dirty="0" smtClean="0"/>
              <a:t>Разыменование через «</a:t>
            </a:r>
            <a:r>
              <a:rPr lang="ru-RU" sz="16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ru-RU" sz="1600" dirty="0" smtClean="0"/>
              <a:t>»: </a:t>
            </a:r>
            <a:r>
              <a:rPr lang="ru-RU" sz="16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Сотр</a:t>
            </a:r>
            <a:r>
              <a:rPr lang="ru-RU" sz="16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ru-RU" sz="16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Адрес</a:t>
            </a:r>
            <a:r>
              <a:rPr lang="ru-RU" sz="16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ru-RU" sz="16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Дом</a:t>
            </a:r>
            <a:r>
              <a:rPr lang="ru-RU" sz="16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ru-RU" sz="16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Запр</a:t>
            </a:r>
            <a:r>
              <a:rPr lang="ru-RU" sz="16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ru-RU" sz="16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Выполнить</a:t>
            </a:r>
            <a:r>
              <a:rPr lang="ru-RU" sz="16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()</a:t>
            </a:r>
            <a:r>
              <a:rPr lang="ru-RU" sz="16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ru-RU" sz="16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Выбрать()</a:t>
            </a:r>
          </a:p>
          <a:p>
            <a:pPr>
              <a:spcBef>
                <a:spcPts val="600"/>
              </a:spcBef>
            </a:pPr>
            <a:r>
              <a:rPr lang="ru-RU" sz="1600" dirty="0" smtClean="0"/>
              <a:t>Различный контекст исполнения (сервер, клиент, модуль)</a:t>
            </a:r>
            <a:endParaRPr lang="ru-RU" sz="1600" b="0" dirty="0" smtClean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3122943"/>
              </p:ext>
            </p:extLst>
          </p:nvPr>
        </p:nvGraphicFramePr>
        <p:xfrm>
          <a:off x="6272836" y="5085184"/>
          <a:ext cx="283527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Объект упаковщика для оболочки" showAsIcon="1" r:id="rId4" imgW="2835000" imgH="685440" progId="Package">
                  <p:embed/>
                </p:oleObj>
              </mc:Choice>
              <mc:Fallback>
                <p:oleObj name="Объект упаковщика для оболочки" showAsIcon="1" r:id="rId4" imgW="2835000" imgH="6854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72836" y="5085184"/>
                        <a:ext cx="2835275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375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Тип встроенного языка 1С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000" b="1" dirty="0" smtClean="0"/>
              <a:t>Предметно</a:t>
            </a:r>
            <a:r>
              <a:rPr lang="ru-RU" sz="2000" dirty="0" smtClean="0"/>
              <a:t>-ориентирован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Элементом </a:t>
            </a:r>
            <a:r>
              <a:rPr lang="ru-RU" sz="2000" dirty="0"/>
              <a:t>ООП в 1С являются наследование встроенных методов прикладных объектов создаваемым </a:t>
            </a:r>
            <a:r>
              <a:rPr lang="ru-RU" sz="2000" dirty="0" smtClean="0"/>
              <a:t>разработчиком</a:t>
            </a:r>
          </a:p>
          <a:p>
            <a:pPr lvl="1" algn="just"/>
            <a:r>
              <a:rPr lang="ru-RU" sz="1800" dirty="0" smtClean="0">
                <a:solidFill>
                  <a:srgbClr val="0000FF"/>
                </a:solidFill>
              </a:rPr>
              <a:t>все </a:t>
            </a:r>
            <a:r>
              <a:rPr lang="ru-RU" sz="1800" dirty="0">
                <a:solidFill>
                  <a:srgbClr val="0000FF"/>
                </a:solidFill>
              </a:rPr>
              <a:t>методы объекта «Документ» наследуется документом «Реализация товаров», если он создается в </a:t>
            </a:r>
            <a:r>
              <a:rPr lang="ru-RU" sz="1800" dirty="0" smtClean="0">
                <a:solidFill>
                  <a:srgbClr val="0000FF"/>
                </a:solidFill>
              </a:rPr>
              <a:t>конфигурации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У </a:t>
            </a:r>
            <a:r>
              <a:rPr lang="ru-RU" sz="2000" dirty="0"/>
              <a:t>программиста нет возможности создавать собственные классы, свойства, методы </a:t>
            </a:r>
            <a:r>
              <a:rPr lang="ru-RU" sz="2000" dirty="0" smtClean="0"/>
              <a:t>объектов.</a:t>
            </a:r>
          </a:p>
          <a:p>
            <a:pPr lvl="1" algn="just"/>
            <a:r>
              <a:rPr lang="ru-RU" sz="1800" dirty="0" smtClean="0">
                <a:solidFill>
                  <a:srgbClr val="0000FF"/>
                </a:solidFill>
              </a:rPr>
              <a:t>Но можно создавать свойства и методы «подобъектов».</a:t>
            </a:r>
            <a:endParaRPr lang="ru-RU" sz="1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07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/>
              <a:t>Структура программного модуля</a:t>
            </a:r>
            <a:endParaRPr lang="ru-RU" sz="2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1600" dirty="0" smtClean="0"/>
              <a:t>Раздел объявления переменных</a:t>
            </a:r>
          </a:p>
          <a:p>
            <a:pPr algn="just"/>
            <a:r>
              <a:rPr lang="ru-RU" sz="1600" dirty="0" smtClean="0"/>
              <a:t>Раздел объявления процедур и функций</a:t>
            </a:r>
          </a:p>
          <a:p>
            <a:pPr algn="just"/>
            <a:r>
              <a:rPr lang="ru-RU" sz="1600" dirty="0" smtClean="0"/>
              <a:t>Основной раздел модуля</a:t>
            </a:r>
            <a:endParaRPr 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val="22830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программных модулей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1600" b="1" dirty="0" smtClean="0">
                <a:solidFill>
                  <a:srgbClr val="0033CC"/>
                </a:solidFill>
              </a:rPr>
              <a:t>Модуль </a:t>
            </a:r>
            <a:r>
              <a:rPr lang="ru-RU" sz="1600" b="1" dirty="0">
                <a:solidFill>
                  <a:srgbClr val="0033CC"/>
                </a:solidFill>
              </a:rPr>
              <a:t>приложения</a:t>
            </a:r>
            <a:r>
              <a:rPr lang="ru-RU" sz="1600" dirty="0"/>
              <a:t>. В нем располагаются процедуры-обработчики событий, которые инициализируются при старте и окончании работы системы, глобальные переменные, процедуры и функции.</a:t>
            </a:r>
          </a:p>
          <a:p>
            <a:pPr algn="just"/>
            <a:r>
              <a:rPr lang="ru-RU" sz="1600" b="1" dirty="0">
                <a:solidFill>
                  <a:srgbClr val="0033CC"/>
                </a:solidFill>
              </a:rPr>
              <a:t>Модуль внешнего соединения</a:t>
            </a:r>
            <a:r>
              <a:rPr lang="ru-RU" sz="1600" dirty="0"/>
              <a:t>. В нем располагаются переменные, процедуры и функции, используемые в режиме внешнего соединения (когда 1С выступает как </a:t>
            </a:r>
            <a:r>
              <a:rPr lang="en-US" sz="1600" dirty="0"/>
              <a:t>COM-</a:t>
            </a:r>
            <a:r>
              <a:rPr lang="ru-RU" sz="1600" dirty="0"/>
              <a:t>сервер).</a:t>
            </a:r>
          </a:p>
          <a:p>
            <a:pPr algn="just"/>
            <a:r>
              <a:rPr lang="ru-RU" sz="1600" b="1" dirty="0">
                <a:solidFill>
                  <a:srgbClr val="0033CC"/>
                </a:solidFill>
              </a:rPr>
              <a:t>Модуль сеанса. </a:t>
            </a:r>
            <a:r>
              <a:rPr lang="ru-RU" sz="1600" dirty="0"/>
              <a:t>В нем располагаются процедуры инициализации параметров сеанса.</a:t>
            </a:r>
          </a:p>
          <a:p>
            <a:pPr algn="just"/>
            <a:r>
              <a:rPr lang="ru-RU" sz="1600" b="1" dirty="0">
                <a:solidFill>
                  <a:srgbClr val="0033CC"/>
                </a:solidFill>
              </a:rPr>
              <a:t>Общие модули</a:t>
            </a:r>
            <a:r>
              <a:rPr lang="ru-RU" sz="1600" dirty="0"/>
              <a:t>. Своего рода библиотеки процедур и функций, которые вызываются из всех модулей конфигурации. Отсутствует раздел описания переменных и общий раздел программы.</a:t>
            </a:r>
          </a:p>
          <a:p>
            <a:pPr algn="just"/>
            <a:r>
              <a:rPr lang="ru-RU" sz="1600" b="1" dirty="0">
                <a:solidFill>
                  <a:srgbClr val="0033CC"/>
                </a:solidFill>
              </a:rPr>
              <a:t>Модули объектов</a:t>
            </a:r>
            <a:r>
              <a:rPr lang="ru-RU" sz="1600" dirty="0"/>
              <a:t>. Присутствуют у прикладных объектов (справочников, документов).</a:t>
            </a:r>
          </a:p>
          <a:p>
            <a:pPr algn="just"/>
            <a:r>
              <a:rPr lang="ru-RU" sz="1600" b="1" dirty="0">
                <a:solidFill>
                  <a:srgbClr val="0033CC"/>
                </a:solidFill>
              </a:rPr>
              <a:t>Модули набора записей</a:t>
            </a:r>
            <a:r>
              <a:rPr lang="ru-RU" sz="1600" dirty="0"/>
              <a:t>. Принадлежат всем видам регистров (регистрам накопления, расчета, </a:t>
            </a:r>
            <a:r>
              <a:rPr lang="ru-RU" sz="1600" dirty="0" smtClean="0"/>
              <a:t>бухгалтерии</a:t>
            </a:r>
            <a:r>
              <a:rPr lang="ru-RU" sz="1600" dirty="0"/>
              <a:t>, сведений). </a:t>
            </a:r>
          </a:p>
          <a:p>
            <a:pPr algn="just"/>
            <a:r>
              <a:rPr lang="ru-RU" sz="1600" b="1" dirty="0">
                <a:solidFill>
                  <a:srgbClr val="0033CC"/>
                </a:solidFill>
              </a:rPr>
              <a:t>Модули форм</a:t>
            </a:r>
            <a:r>
              <a:rPr lang="ru-RU" sz="1600" dirty="0"/>
              <a:t>. Содержатся в формах конфигурации.</a:t>
            </a:r>
          </a:p>
          <a:p>
            <a:pPr algn="just"/>
            <a:r>
              <a:rPr lang="ru-RU" sz="1600" b="1" dirty="0">
                <a:solidFill>
                  <a:srgbClr val="0033CC"/>
                </a:solidFill>
              </a:rPr>
              <a:t>Прочие модули</a:t>
            </a:r>
            <a:r>
              <a:rPr lang="ru-RU" sz="1600" dirty="0"/>
              <a:t>. Модули команд, модули менеджеров прикладных объектов и др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79826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Область видимости переменных, процедур, функций или </a:t>
            </a:r>
            <a:r>
              <a:rPr lang="ru-RU" u="sng" dirty="0" smtClean="0"/>
              <a:t>«контекст»</a:t>
            </a:r>
            <a:endParaRPr lang="ru-RU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1800" b="1" dirty="0" smtClean="0">
                <a:solidFill>
                  <a:srgbClr val="0033CC"/>
                </a:solidFill>
              </a:rPr>
              <a:t>Глобальный </a:t>
            </a:r>
            <a:r>
              <a:rPr lang="ru-RU" sz="1800" b="1" dirty="0">
                <a:solidFill>
                  <a:srgbClr val="0033CC"/>
                </a:solidFill>
              </a:rPr>
              <a:t>контекст</a:t>
            </a:r>
            <a:r>
              <a:rPr lang="ru-RU" sz="1800" dirty="0"/>
              <a:t>. Доступен в любом модуле.</a:t>
            </a:r>
          </a:p>
          <a:p>
            <a:pPr lvl="1" algn="just"/>
            <a:r>
              <a:rPr lang="ru-RU" sz="1600" dirty="0"/>
              <a:t>Встроенные функции, системные перечисления</a:t>
            </a:r>
          </a:p>
          <a:p>
            <a:pPr lvl="1" algn="just"/>
            <a:r>
              <a:rPr lang="ru-RU" sz="1600" dirty="0"/>
              <a:t>Переменные, процедуры и функции модуля приложения с ключевым словом «Экспорт»</a:t>
            </a:r>
          </a:p>
          <a:p>
            <a:pPr lvl="1" algn="just"/>
            <a:r>
              <a:rPr lang="ru-RU" sz="1600" dirty="0"/>
              <a:t>Переменные, процедуры и функции общих модулей с ключевым словом «Экспорт</a:t>
            </a:r>
            <a:r>
              <a:rPr lang="ru-RU" sz="1600" dirty="0" smtClean="0"/>
              <a:t>»</a:t>
            </a:r>
          </a:p>
          <a:p>
            <a:pPr lvl="1" algn="just"/>
            <a:endParaRPr lang="ru-RU" sz="1600" dirty="0"/>
          </a:p>
          <a:p>
            <a:pPr algn="just"/>
            <a:r>
              <a:rPr lang="ru-RU" sz="1800" b="1" dirty="0">
                <a:solidFill>
                  <a:srgbClr val="0033CC"/>
                </a:solidFill>
              </a:rPr>
              <a:t>Локальный контекст</a:t>
            </a:r>
            <a:r>
              <a:rPr lang="ru-RU" sz="1800" dirty="0"/>
              <a:t>. Доступен только в локальных </a:t>
            </a:r>
            <a:r>
              <a:rPr lang="ru-RU" sz="1800" dirty="0" smtClean="0"/>
              <a:t>участках конкретных модулей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74525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/>
              <a:t>Типы значений</a:t>
            </a:r>
            <a:endParaRPr lang="ru-RU" sz="2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 smtClean="0"/>
              <a:t>Мягкая типизация</a:t>
            </a:r>
          </a:p>
          <a:p>
            <a:pPr lvl="1"/>
            <a:r>
              <a:rPr lang="ru-RU" sz="1400" b="0" dirty="0" smtClean="0"/>
              <a:t>Но! В каждый момент времени тип значения переменных всегда однозначен. </a:t>
            </a:r>
          </a:p>
          <a:p>
            <a:pPr marL="285750" lvl="1">
              <a:buNone/>
            </a:pPr>
            <a:endParaRPr lang="ru-RU" sz="1800" b="1" dirty="0" smtClean="0">
              <a:solidFill>
                <a:srgbClr val="0033CC"/>
              </a:solidFill>
            </a:endParaRPr>
          </a:p>
          <a:p>
            <a:pPr marL="285750" lvl="1">
              <a:buNone/>
            </a:pPr>
            <a:r>
              <a:rPr lang="ru-RU" sz="1800" b="1" dirty="0" smtClean="0">
                <a:solidFill>
                  <a:srgbClr val="0033CC"/>
                </a:solidFill>
              </a:rPr>
              <a:t>1. Примитивные типы</a:t>
            </a:r>
          </a:p>
          <a:p>
            <a:pPr marL="446088" lvl="2">
              <a:tabLst>
                <a:tab pos="2060575" algn="l"/>
              </a:tabLst>
            </a:pPr>
            <a:r>
              <a:rPr lang="ru-RU" sz="1600" b="0" dirty="0" smtClean="0"/>
              <a:t>Число</a:t>
            </a:r>
          </a:p>
          <a:p>
            <a:pPr marL="446088" lvl="2">
              <a:tabLst>
                <a:tab pos="2060575" algn="l"/>
              </a:tabLst>
            </a:pPr>
            <a:r>
              <a:rPr lang="ru-RU" sz="1600" b="0" dirty="0" smtClean="0"/>
              <a:t>Строка	(фиксированной или неограниченной длины)</a:t>
            </a:r>
          </a:p>
          <a:p>
            <a:pPr marL="446088" lvl="2">
              <a:tabLst>
                <a:tab pos="2060575" algn="l"/>
              </a:tabLst>
            </a:pPr>
            <a:r>
              <a:rPr lang="ru-RU" sz="1600" b="0" dirty="0" smtClean="0"/>
              <a:t>Дата	(может хранить и дату, и время)</a:t>
            </a:r>
          </a:p>
          <a:p>
            <a:pPr marL="446088" lvl="2">
              <a:tabLst>
                <a:tab pos="2060575" algn="l"/>
              </a:tabLst>
            </a:pPr>
            <a:r>
              <a:rPr lang="ru-RU" sz="1600" b="0" dirty="0" smtClean="0"/>
              <a:t>Булево	(два значения: Истина и Ложь)</a:t>
            </a:r>
          </a:p>
          <a:p>
            <a:pPr marL="446088" lvl="2">
              <a:tabLst>
                <a:tab pos="2060575" algn="l"/>
              </a:tabLst>
            </a:pPr>
            <a:r>
              <a:rPr lang="en-US" sz="1600" b="0" dirty="0" smtClean="0"/>
              <a:t>Null</a:t>
            </a:r>
            <a:r>
              <a:rPr lang="ru-RU" sz="1600" dirty="0"/>
              <a:t>	</a:t>
            </a:r>
            <a:r>
              <a:rPr lang="ru-RU" sz="1600" b="0" dirty="0" smtClean="0"/>
              <a:t>(константное значение)</a:t>
            </a:r>
            <a:endParaRPr lang="en-US" sz="1600" b="0" dirty="0" smtClean="0"/>
          </a:p>
          <a:p>
            <a:pPr marL="446088" lvl="2">
              <a:tabLst>
                <a:tab pos="2060575" algn="l"/>
              </a:tabLst>
            </a:pPr>
            <a:r>
              <a:rPr lang="uk-UA" sz="1600" b="0" dirty="0" err="1" smtClean="0"/>
              <a:t>Неопределено</a:t>
            </a:r>
            <a:r>
              <a:rPr lang="uk-UA" sz="1600" b="0" dirty="0" smtClean="0"/>
              <a:t>	(</a:t>
            </a:r>
            <a:r>
              <a:rPr lang="uk-UA" sz="1600" b="0" dirty="0" err="1" smtClean="0"/>
              <a:t>константное</a:t>
            </a:r>
            <a:r>
              <a:rPr lang="uk-UA" sz="1600" b="0" dirty="0" smtClean="0"/>
              <a:t> </a:t>
            </a:r>
            <a:r>
              <a:rPr lang="uk-UA" sz="1600" b="0" dirty="0" err="1" smtClean="0"/>
              <a:t>значение</a:t>
            </a:r>
            <a:r>
              <a:rPr lang="uk-UA" sz="1600" b="0" dirty="0" smtClean="0"/>
              <a:t>)</a:t>
            </a:r>
          </a:p>
          <a:p>
            <a:pPr marL="446088" lvl="2">
              <a:tabLst>
                <a:tab pos="2060575" algn="l"/>
              </a:tabLst>
            </a:pPr>
            <a:r>
              <a:rPr lang="uk-UA" sz="1600" b="0" dirty="0" smtClean="0"/>
              <a:t>Тип</a:t>
            </a:r>
            <a:r>
              <a:rPr lang="uk-UA" sz="1600" dirty="0"/>
              <a:t>	</a:t>
            </a:r>
            <a:r>
              <a:rPr lang="uk-UA" sz="1600" b="0" dirty="0" smtClean="0"/>
              <a:t>(</a:t>
            </a:r>
            <a:r>
              <a:rPr lang="uk-UA" sz="1600" b="0" dirty="0" err="1" smtClean="0"/>
              <a:t>может</a:t>
            </a:r>
            <a:r>
              <a:rPr lang="uk-UA" sz="1600" b="0" dirty="0" smtClean="0"/>
              <a:t> </a:t>
            </a:r>
            <a:r>
              <a:rPr lang="uk-UA" sz="1600" b="0" dirty="0" err="1" smtClean="0"/>
              <a:t>быть</a:t>
            </a:r>
            <a:r>
              <a:rPr lang="uk-UA" sz="1600" b="0" dirty="0" smtClean="0"/>
              <a:t> </a:t>
            </a:r>
            <a:r>
              <a:rPr lang="uk-UA" sz="1600" b="0" dirty="0" err="1" smtClean="0"/>
              <a:t>получен</a:t>
            </a:r>
            <a:r>
              <a:rPr lang="uk-UA" sz="1600" b="0" dirty="0" smtClean="0"/>
              <a:t> </a:t>
            </a:r>
            <a:r>
              <a:rPr lang="uk-UA" sz="1600" b="0" dirty="0" err="1" smtClean="0"/>
              <a:t>встроенными</a:t>
            </a:r>
            <a:r>
              <a:rPr lang="uk-UA" sz="1600" b="0" dirty="0" smtClean="0"/>
              <a:t> </a:t>
            </a:r>
            <a:r>
              <a:rPr lang="uk-UA" sz="1600" b="0" dirty="0" err="1" smtClean="0"/>
              <a:t>функциями</a:t>
            </a:r>
            <a:r>
              <a:rPr lang="uk-UA" sz="1600" b="0" dirty="0" smtClean="0"/>
              <a:t> Тип() и </a:t>
            </a:r>
            <a:r>
              <a:rPr lang="uk-UA" sz="1600" b="0" dirty="0" err="1" smtClean="0"/>
              <a:t>ТипЗнч</a:t>
            </a:r>
            <a:r>
              <a:rPr lang="uk-UA" sz="1600" b="0" dirty="0" smtClean="0"/>
              <a:t>())</a:t>
            </a:r>
          </a:p>
        </p:txBody>
      </p:sp>
    </p:spTree>
    <p:extLst>
      <p:ext uri="{BB962C8B-B14F-4D97-AF65-F5344CB8AC3E}">
        <p14:creationId xmlns:p14="http://schemas.microsoft.com/office/powerpoint/2010/main" val="113461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prstClr val="black"/>
                </a:solidFill>
              </a:rPr>
              <a:t>Типы значений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9250" lvl="1">
              <a:buNone/>
            </a:pPr>
            <a:r>
              <a:rPr lang="ru-RU" sz="1800" b="1" dirty="0">
                <a:solidFill>
                  <a:srgbClr val="0033CC"/>
                </a:solidFill>
              </a:rPr>
              <a:t>2. Универсальные коллекции значений</a:t>
            </a:r>
          </a:p>
          <a:p>
            <a:pPr marL="446088" lvl="2">
              <a:tabLst>
                <a:tab pos="2060575" algn="l"/>
              </a:tabLst>
            </a:pPr>
            <a:r>
              <a:rPr lang="ru-RU" sz="1600" dirty="0"/>
              <a:t>Массив</a:t>
            </a:r>
          </a:p>
          <a:p>
            <a:pPr marL="446088" lvl="2">
              <a:tabLst>
                <a:tab pos="2060575" algn="l"/>
              </a:tabLst>
            </a:pPr>
            <a:r>
              <a:rPr lang="ru-RU" sz="1600" dirty="0"/>
              <a:t>Структура</a:t>
            </a:r>
          </a:p>
          <a:p>
            <a:pPr marL="446088" lvl="2">
              <a:tabLst>
                <a:tab pos="2060575" algn="l"/>
              </a:tabLst>
            </a:pPr>
            <a:r>
              <a:rPr lang="ru-RU" sz="1600" dirty="0"/>
              <a:t>Соответствие</a:t>
            </a:r>
          </a:p>
          <a:p>
            <a:pPr marL="446088" lvl="2">
              <a:tabLst>
                <a:tab pos="2060575" algn="l"/>
              </a:tabLst>
            </a:pPr>
            <a:r>
              <a:rPr lang="ru-RU" sz="1600" dirty="0"/>
              <a:t>Таблица значений</a:t>
            </a:r>
          </a:p>
          <a:p>
            <a:pPr marL="446088" lvl="2">
              <a:tabLst>
                <a:tab pos="2060575" algn="l"/>
              </a:tabLst>
            </a:pPr>
            <a:r>
              <a:rPr lang="ru-RU" sz="1600" dirty="0"/>
              <a:t>Дерево значений и др</a:t>
            </a:r>
            <a:r>
              <a:rPr lang="ru-RU" sz="1600" dirty="0" smtClean="0"/>
              <a:t>.</a:t>
            </a:r>
          </a:p>
          <a:p>
            <a:pPr marL="446088" lvl="2">
              <a:tabLst>
                <a:tab pos="2060575" algn="l"/>
              </a:tabLst>
            </a:pPr>
            <a:endParaRPr lang="ru-RU" sz="1600" dirty="0"/>
          </a:p>
          <a:p>
            <a:pPr marL="349250" lvl="1">
              <a:buNone/>
            </a:pPr>
            <a:r>
              <a:rPr lang="ru-RU" sz="1800" b="1" dirty="0">
                <a:solidFill>
                  <a:srgbClr val="0033CC"/>
                </a:solidFill>
              </a:rPr>
              <a:t>3. Общие типы</a:t>
            </a:r>
          </a:p>
          <a:p>
            <a:pPr marL="446088" lvl="2">
              <a:tabLst>
                <a:tab pos="2060575" algn="l"/>
              </a:tabLst>
            </a:pPr>
            <a:r>
              <a:rPr lang="ru-RU" sz="1600" dirty="0"/>
              <a:t>Текстовый документ</a:t>
            </a:r>
          </a:p>
          <a:p>
            <a:pPr marL="446088" lvl="2">
              <a:tabLst>
                <a:tab pos="2060575" algn="l"/>
              </a:tabLst>
            </a:pPr>
            <a:r>
              <a:rPr lang="ru-RU" sz="1600" dirty="0"/>
              <a:t>Табличный документ</a:t>
            </a:r>
          </a:p>
          <a:p>
            <a:pPr marL="446088" lvl="2">
              <a:tabLst>
                <a:tab pos="2060575" algn="l"/>
              </a:tabLst>
            </a:pPr>
            <a:r>
              <a:rPr lang="ru-RU" sz="1600" dirty="0"/>
              <a:t>Файл</a:t>
            </a:r>
          </a:p>
          <a:p>
            <a:pPr marL="446088" lvl="2">
              <a:tabLst>
                <a:tab pos="2060575" algn="l"/>
              </a:tabLst>
            </a:pPr>
            <a:r>
              <a:rPr lang="en-US" sz="1600" dirty="0"/>
              <a:t>COM-</a:t>
            </a:r>
            <a:r>
              <a:rPr lang="ru-RU" sz="1600" dirty="0"/>
              <a:t>объект</a:t>
            </a:r>
          </a:p>
        </p:txBody>
      </p:sp>
    </p:spTree>
    <p:extLst>
      <p:ext uri="{BB962C8B-B14F-4D97-AF65-F5344CB8AC3E}">
        <p14:creationId xmlns:p14="http://schemas.microsoft.com/office/powerpoint/2010/main" val="55381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/>
              <a:t>Типы значений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9250" lvl="1">
              <a:buNone/>
            </a:pPr>
            <a:r>
              <a:rPr lang="ru-RU" sz="1800" b="1" dirty="0">
                <a:solidFill>
                  <a:srgbClr val="0033CC"/>
                </a:solidFill>
              </a:rPr>
              <a:t>4. Интерфейсные типы</a:t>
            </a:r>
          </a:p>
          <a:p>
            <a:pPr marL="446088" lvl="2">
              <a:tabLst>
                <a:tab pos="2060575" algn="l"/>
              </a:tabLst>
            </a:pPr>
            <a:r>
              <a:rPr lang="ru-RU" sz="1600" dirty="0"/>
              <a:t>Форма</a:t>
            </a:r>
          </a:p>
          <a:p>
            <a:pPr marL="446088" lvl="2">
              <a:tabLst>
                <a:tab pos="2060575" algn="l"/>
              </a:tabLst>
            </a:pPr>
            <a:r>
              <a:rPr lang="ru-RU" sz="1600" dirty="0"/>
              <a:t>Кнопка</a:t>
            </a:r>
          </a:p>
          <a:p>
            <a:pPr marL="446088" lvl="2">
              <a:tabLst>
                <a:tab pos="2060575" algn="l"/>
              </a:tabLst>
            </a:pPr>
            <a:r>
              <a:rPr lang="ru-RU" sz="1600" dirty="0"/>
              <a:t>Поле ввода</a:t>
            </a:r>
          </a:p>
          <a:p>
            <a:pPr marL="446088" lvl="2">
              <a:tabLst>
                <a:tab pos="2060575" algn="l"/>
              </a:tabLst>
            </a:pPr>
            <a:r>
              <a:rPr lang="ru-RU" sz="1600" dirty="0"/>
              <a:t>Цвет</a:t>
            </a:r>
          </a:p>
          <a:p>
            <a:pPr marL="446088" lvl="2">
              <a:tabLst>
                <a:tab pos="2060575" algn="l"/>
              </a:tabLst>
            </a:pPr>
            <a:r>
              <a:rPr lang="ru-RU" sz="1600" dirty="0" smtClean="0"/>
              <a:t>Линия</a:t>
            </a:r>
            <a:endParaRPr lang="ru-RU" sz="1200" b="0" dirty="0" smtClean="0"/>
          </a:p>
          <a:p>
            <a:pPr marL="349250" lvl="1">
              <a:buNone/>
            </a:pPr>
            <a:r>
              <a:rPr lang="ru-RU" sz="1800" b="1" dirty="0">
                <a:solidFill>
                  <a:srgbClr val="0033CC"/>
                </a:solidFill>
              </a:rPr>
              <a:t>5. Типы значений, создаваемые в конфигурации</a:t>
            </a:r>
          </a:p>
          <a:p>
            <a:pPr marL="446088" lvl="2">
              <a:tabLst>
                <a:tab pos="2060575" algn="l"/>
              </a:tabLst>
            </a:pPr>
            <a:r>
              <a:rPr lang="ru-RU" sz="1600" dirty="0"/>
              <a:t>Справочники</a:t>
            </a:r>
          </a:p>
          <a:p>
            <a:pPr marL="446088" lvl="2">
              <a:tabLst>
                <a:tab pos="2060575" algn="l"/>
              </a:tabLst>
            </a:pPr>
            <a:r>
              <a:rPr lang="ru-RU" sz="1600" dirty="0"/>
              <a:t>Документы</a:t>
            </a:r>
          </a:p>
          <a:p>
            <a:pPr marL="446088" lvl="2">
              <a:tabLst>
                <a:tab pos="2060575" algn="l"/>
              </a:tabLst>
            </a:pPr>
            <a:r>
              <a:rPr lang="ru-RU" sz="1600" dirty="0"/>
              <a:t>Планы видов характеристик</a:t>
            </a:r>
          </a:p>
          <a:p>
            <a:pPr marL="446088" lvl="2">
              <a:tabLst>
                <a:tab pos="2060575" algn="l"/>
              </a:tabLst>
            </a:pPr>
            <a:r>
              <a:rPr lang="ru-RU" sz="1600" dirty="0"/>
              <a:t>Планы счетов</a:t>
            </a:r>
          </a:p>
          <a:p>
            <a:pPr marL="446088" lvl="2">
              <a:tabLst>
                <a:tab pos="2060575" algn="l"/>
              </a:tabLst>
            </a:pPr>
            <a:r>
              <a:rPr lang="ru-RU" sz="1600" dirty="0"/>
              <a:t>Планы видов расчета</a:t>
            </a:r>
          </a:p>
          <a:p>
            <a:pPr marL="446088" lvl="2">
              <a:tabLst>
                <a:tab pos="2060575" algn="l"/>
              </a:tabLst>
            </a:pPr>
            <a:r>
              <a:rPr lang="ru-RU" sz="1600" dirty="0"/>
              <a:t>Перечисления</a:t>
            </a:r>
          </a:p>
          <a:p>
            <a:pPr marL="446088" lvl="2">
              <a:tabLst>
                <a:tab pos="2060575" algn="l"/>
              </a:tabLst>
            </a:pPr>
            <a:r>
              <a:rPr lang="ru-RU" sz="1600" dirty="0"/>
              <a:t>Регистры сведений</a:t>
            </a:r>
          </a:p>
          <a:p>
            <a:pPr marL="446088" lvl="2">
              <a:tabLst>
                <a:tab pos="2060575" algn="l"/>
              </a:tabLst>
            </a:pPr>
            <a:r>
              <a:rPr lang="ru-RU" sz="1600" dirty="0"/>
              <a:t>Регистры </a:t>
            </a:r>
            <a:r>
              <a:rPr lang="ru-RU" sz="1600" dirty="0" smtClean="0"/>
              <a:t>накопления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96537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/>
              <a:t>Примитивные типы</a:t>
            </a:r>
            <a:endParaRPr lang="ru-RU" sz="2000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 smtClean="0"/>
              <a:t>Литералы примитивных типов</a:t>
            </a:r>
          </a:p>
          <a:p>
            <a:r>
              <a:rPr lang="ru-RU" sz="1800" dirty="0" smtClean="0"/>
              <a:t>Операции с примитивными типами</a:t>
            </a:r>
          </a:p>
          <a:p>
            <a:pPr marL="0" indent="0">
              <a:buNone/>
            </a:pPr>
            <a:endParaRPr 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val="47671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Типы, образуемые в прикладном решении</a:t>
            </a:r>
            <a:endParaRPr lang="ru-RU" sz="20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600" dirty="0" smtClean="0"/>
              <a:t>В зависимости от объектов конфигурации, будут добавляться различные типы данных:</a:t>
            </a:r>
          </a:p>
          <a:p>
            <a:pPr lvl="1"/>
            <a:r>
              <a:rPr lang="ru-RU" sz="1600" dirty="0" smtClean="0"/>
              <a:t>Справочник «Сотрудники»</a:t>
            </a:r>
            <a:r>
              <a:rPr lang="en-US" sz="1600" dirty="0" smtClean="0"/>
              <a:t> (</a:t>
            </a:r>
            <a:r>
              <a:rPr lang="ru-RU" sz="1600" dirty="0" smtClean="0"/>
              <a:t>Ссылочные типы</a:t>
            </a:r>
            <a:r>
              <a:rPr lang="en-US" sz="1600" dirty="0" smtClean="0"/>
              <a:t>)</a:t>
            </a:r>
            <a:r>
              <a:rPr lang="ru-RU" sz="1600" dirty="0" smtClean="0"/>
              <a:t>:</a:t>
            </a:r>
          </a:p>
          <a:p>
            <a:pPr lvl="2"/>
            <a:r>
              <a:rPr lang="ru-RU" sz="1600" b="0" dirty="0" smtClean="0"/>
              <a:t>Тип </a:t>
            </a:r>
            <a:r>
              <a:rPr lang="ru-RU" sz="1600" b="0" dirty="0" err="1" smtClean="0"/>
              <a:t>СправочникМенеджер.Сотрудники</a:t>
            </a:r>
            <a:endParaRPr lang="ru-RU" sz="1600" b="0" dirty="0" smtClean="0"/>
          </a:p>
          <a:p>
            <a:pPr lvl="2"/>
            <a:r>
              <a:rPr lang="ru-RU" sz="1600" b="0" dirty="0" smtClean="0"/>
              <a:t>Тип </a:t>
            </a:r>
            <a:r>
              <a:rPr lang="ru-RU" sz="1600" b="0" dirty="0" err="1" smtClean="0"/>
              <a:t>СправочникСсылка.Сотрудники</a:t>
            </a:r>
            <a:endParaRPr lang="ru-RU" sz="1600" b="0" dirty="0" smtClean="0"/>
          </a:p>
          <a:p>
            <a:pPr lvl="2"/>
            <a:r>
              <a:rPr lang="ru-RU" sz="1600" b="0" dirty="0" smtClean="0"/>
              <a:t>Тип </a:t>
            </a:r>
            <a:r>
              <a:rPr lang="ru-RU" sz="1600" b="0" dirty="0" err="1" smtClean="0"/>
              <a:t>СправочникОбъект.Сотрудники</a:t>
            </a:r>
            <a:endParaRPr lang="ru-RU" sz="1600" b="0" dirty="0" smtClean="0"/>
          </a:p>
          <a:p>
            <a:pPr lvl="2"/>
            <a:r>
              <a:rPr lang="ru-RU" sz="1600" b="0" dirty="0" smtClean="0"/>
              <a:t>Тип </a:t>
            </a:r>
            <a:r>
              <a:rPr lang="ru-RU" sz="1600" b="0" dirty="0" err="1" smtClean="0"/>
              <a:t>СправочникВыборка.Сотрудники</a:t>
            </a:r>
            <a:endParaRPr lang="ru-RU" sz="1600" b="0" dirty="0" smtClean="0"/>
          </a:p>
          <a:p>
            <a:pPr lvl="2"/>
            <a:r>
              <a:rPr lang="ru-RU" sz="1600" b="0" dirty="0" smtClean="0"/>
              <a:t>Тип </a:t>
            </a:r>
            <a:r>
              <a:rPr lang="ru-RU" sz="1600" b="0" dirty="0" err="1" smtClean="0"/>
              <a:t>СправочникСписок.Сотрудники</a:t>
            </a:r>
            <a:endParaRPr lang="ru-RU" sz="1600" b="0" dirty="0" smtClean="0"/>
          </a:p>
          <a:p>
            <a:pPr lvl="1"/>
            <a:r>
              <a:rPr lang="ru-RU" sz="1600" dirty="0" smtClean="0"/>
              <a:t>Регистр сведений «Курсы валют» (</a:t>
            </a:r>
            <a:r>
              <a:rPr lang="ru-RU" sz="1600" dirty="0" err="1" smtClean="0"/>
              <a:t>Нессылочные</a:t>
            </a:r>
            <a:r>
              <a:rPr lang="ru-RU" sz="1600" dirty="0" smtClean="0"/>
              <a:t> типы):</a:t>
            </a:r>
          </a:p>
          <a:p>
            <a:pPr lvl="2"/>
            <a:r>
              <a:rPr lang="ru-RU" sz="1600" b="0" dirty="0" smtClean="0"/>
              <a:t>Тип </a:t>
            </a:r>
            <a:r>
              <a:rPr lang="ru-RU" sz="1600" b="0" dirty="0" err="1" smtClean="0"/>
              <a:t>РегистрСведенийМенеджер.КурсыВалют</a:t>
            </a:r>
            <a:endParaRPr lang="ru-RU" sz="1600" b="0" dirty="0" smtClean="0"/>
          </a:p>
          <a:p>
            <a:pPr lvl="2"/>
            <a:r>
              <a:rPr lang="ru-RU" sz="1600" b="0" dirty="0" smtClean="0"/>
              <a:t>Тип </a:t>
            </a:r>
            <a:r>
              <a:rPr lang="ru-RU" sz="1600" b="0" dirty="0" err="1" smtClean="0"/>
              <a:t>РегистрСведенийВыборка.КурсыВалют</a:t>
            </a:r>
            <a:endParaRPr lang="ru-RU" sz="1600" b="0" dirty="0" smtClean="0"/>
          </a:p>
          <a:p>
            <a:pPr lvl="2"/>
            <a:r>
              <a:rPr lang="ru-RU" sz="1600" b="0" dirty="0" smtClean="0"/>
              <a:t>Тип </a:t>
            </a:r>
            <a:r>
              <a:rPr lang="ru-RU" sz="1600" b="0" dirty="0" err="1" smtClean="0"/>
              <a:t>РегистрСведенийСписок.КурсыВалют</a:t>
            </a:r>
            <a:endParaRPr lang="ru-RU" sz="1600" b="0" dirty="0" smtClean="0"/>
          </a:p>
          <a:p>
            <a:pPr lvl="2"/>
            <a:r>
              <a:rPr lang="ru-RU" sz="1600" b="0" dirty="0" smtClean="0"/>
              <a:t>Тип </a:t>
            </a:r>
            <a:r>
              <a:rPr lang="ru-RU" sz="1600" b="0" dirty="0" err="1" smtClean="0"/>
              <a:t>РегистрСведенийМенеджерЗаписи.КурсыВалют</a:t>
            </a:r>
            <a:endParaRPr lang="ru-RU" sz="1600" b="0" dirty="0" smtClean="0"/>
          </a:p>
          <a:p>
            <a:pPr lvl="2"/>
            <a:r>
              <a:rPr lang="ru-RU" sz="1600" b="0" dirty="0" smtClean="0"/>
              <a:t>Тип </a:t>
            </a:r>
            <a:r>
              <a:rPr lang="ru-RU" sz="1600" b="0" dirty="0" err="1" smtClean="0"/>
              <a:t>РегистрСведенийНаборЗаписей.КурсыВалют</a:t>
            </a:r>
            <a:endParaRPr lang="ru-RU" sz="1600" b="0" dirty="0" smtClean="0"/>
          </a:p>
          <a:p>
            <a:pPr lvl="2"/>
            <a:r>
              <a:rPr lang="ru-RU" sz="1600" b="0" dirty="0" smtClean="0"/>
              <a:t>Тип </a:t>
            </a:r>
            <a:r>
              <a:rPr lang="ru-RU" sz="1600" b="0" dirty="0" err="1" smtClean="0"/>
              <a:t>РегистрСведенийЗапись.КурсыВалют</a:t>
            </a:r>
            <a:endParaRPr lang="ru-RU" sz="1600" b="0" dirty="0" smtClean="0"/>
          </a:p>
          <a:p>
            <a:pPr lvl="2"/>
            <a:r>
              <a:rPr lang="ru-RU" sz="1600" b="0" dirty="0" smtClean="0"/>
              <a:t>Тип </a:t>
            </a:r>
            <a:r>
              <a:rPr lang="ru-RU" sz="1600" b="0" dirty="0" err="1" smtClean="0"/>
              <a:t>РегистрСведенийКлючЗаписи.КурсыВалют</a:t>
            </a:r>
            <a:endParaRPr lang="ru-RU" sz="1600" b="0" dirty="0" smtClean="0"/>
          </a:p>
          <a:p>
            <a:pPr lvl="2"/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148678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Типы, образуемые в прикладном решении</a:t>
            </a:r>
            <a:endParaRPr lang="ru-RU" sz="20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600" dirty="0" smtClean="0"/>
              <a:t>Краткое описание создаваемых  типов:</a:t>
            </a:r>
          </a:p>
          <a:p>
            <a:pPr lvl="1" algn="just"/>
            <a:r>
              <a:rPr lang="ru-RU" sz="1600" b="1" dirty="0" smtClean="0">
                <a:solidFill>
                  <a:srgbClr val="0033CC"/>
                </a:solidFill>
              </a:rPr>
              <a:t>Менеджер</a:t>
            </a:r>
            <a:r>
              <a:rPr lang="ru-RU" sz="1600" dirty="0" smtClean="0"/>
              <a:t>. Объекты этого типа предоставляют доступ к общим действиям, относящимся к объекту метаданных.</a:t>
            </a:r>
          </a:p>
          <a:p>
            <a:pPr lvl="1" algn="just"/>
            <a:r>
              <a:rPr lang="ru-RU" sz="1600" b="1" dirty="0" smtClean="0">
                <a:solidFill>
                  <a:srgbClr val="0033CC"/>
                </a:solidFill>
              </a:rPr>
              <a:t>Объект</a:t>
            </a:r>
            <a:r>
              <a:rPr lang="ru-RU" sz="1600" dirty="0" smtClean="0"/>
              <a:t>. Создается только для объектных данных. Только с помощью объекта может быть выполнена модификация данных, хранящихся в базе данных.</a:t>
            </a:r>
          </a:p>
          <a:p>
            <a:pPr lvl="1" algn="just"/>
            <a:r>
              <a:rPr lang="ru-RU" sz="1600" b="1" dirty="0" smtClean="0">
                <a:solidFill>
                  <a:srgbClr val="0033CC"/>
                </a:solidFill>
              </a:rPr>
              <a:t>Ссылка</a:t>
            </a:r>
            <a:r>
              <a:rPr lang="ru-RU" sz="1600" dirty="0" smtClean="0"/>
              <a:t>. Создается только для объектных данных. Позволяет обращаться к свойствам объекты базы данных, а также получать сам объект.</a:t>
            </a:r>
            <a:endParaRPr lang="en-US" sz="1600" b="1" dirty="0" smtClean="0">
              <a:solidFill>
                <a:srgbClr val="FF0000"/>
              </a:solidFill>
            </a:endParaRPr>
          </a:p>
          <a:p>
            <a:pPr lvl="1"/>
            <a:r>
              <a:rPr lang="ru-RU" sz="1600" b="1" dirty="0" smtClean="0">
                <a:solidFill>
                  <a:srgbClr val="0033CC"/>
                </a:solidFill>
              </a:rPr>
              <a:t>Набор записей</a:t>
            </a:r>
            <a:r>
              <a:rPr lang="ru-RU" sz="1600" dirty="0" smtClean="0"/>
              <a:t>. Создается только для необъектных данных. Единственный объект, с помощью которого можно выполнить модификацию необъектных данных программно.</a:t>
            </a:r>
          </a:p>
          <a:p>
            <a:pPr lvl="1"/>
            <a:r>
              <a:rPr lang="ru-RU" sz="1600" b="1" dirty="0" smtClean="0">
                <a:solidFill>
                  <a:srgbClr val="0033CC"/>
                </a:solidFill>
              </a:rPr>
              <a:t>Список</a:t>
            </a:r>
            <a:r>
              <a:rPr lang="ru-RU" sz="1600" dirty="0" smtClean="0"/>
              <a:t>. Предназначен для динамического просмотра данных объекта конфигурации в табличном поле. Список осуществляет считывание данных из базы данных порциями, в процессе навигации пользователя по списку.</a:t>
            </a:r>
          </a:p>
          <a:p>
            <a:pPr lvl="1"/>
            <a:r>
              <a:rPr lang="ru-RU" sz="1600" b="1" dirty="0" smtClean="0">
                <a:solidFill>
                  <a:srgbClr val="0033CC"/>
                </a:solidFill>
              </a:rPr>
              <a:t>Выборка</a:t>
            </a:r>
            <a:r>
              <a:rPr lang="ru-RU" sz="1600" dirty="0" smtClean="0"/>
              <a:t>. Предназначена для динамического обхода элементов данных</a:t>
            </a:r>
          </a:p>
          <a:p>
            <a:pPr lvl="2"/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5004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Операторы языка 1С</a:t>
            </a:r>
            <a:endParaRPr lang="ru-RU" sz="14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1400" dirty="0" smtClean="0">
                <a:solidFill>
                  <a:srgbClr val="0033CC"/>
                </a:solidFill>
              </a:rPr>
              <a:t>Операторы языка</a:t>
            </a:r>
            <a:endParaRPr lang="ru-RU" sz="1400" dirty="0">
              <a:solidFill>
                <a:srgbClr val="0033CC"/>
              </a:solidFill>
            </a:endParaRPr>
          </a:p>
        </p:txBody>
      </p:sp>
      <p:graphicFrame>
        <p:nvGraphicFramePr>
          <p:cNvPr id="7" name="Содержимое 4"/>
          <p:cNvGraphicFramePr>
            <a:graphicFrameLocks/>
          </p:cNvGraphicFramePr>
          <p:nvPr/>
        </p:nvGraphicFramePr>
        <p:xfrm>
          <a:off x="417663" y="1571612"/>
          <a:ext cx="8374674" cy="430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122"/>
                <a:gridCol w="2901482"/>
                <a:gridCol w="418807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Функция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Предназначение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Пример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Перем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Объявление</a:t>
                      </a:r>
                      <a:r>
                        <a:rPr lang="ru-RU" sz="1400" baseline="0" dirty="0" smtClean="0"/>
                        <a:t> переменной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Перем</a:t>
                      </a:r>
                      <a:r>
                        <a:rPr lang="ru-RU" sz="1400" dirty="0" smtClean="0"/>
                        <a:t> А,Б;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Если … Тогда … </a:t>
                      </a:r>
                      <a:r>
                        <a:rPr lang="ru-RU" sz="1400" dirty="0" err="1" smtClean="0"/>
                        <a:t>ИначеЕсли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Условные операторы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Если А</a:t>
                      </a:r>
                      <a:r>
                        <a:rPr lang="en-US" sz="1400" dirty="0" smtClean="0"/>
                        <a:t>&gt;0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ru-RU" sz="1400" baseline="0" dirty="0" smtClean="0"/>
                        <a:t>Тогда</a:t>
                      </a:r>
                    </a:p>
                    <a:p>
                      <a:r>
                        <a:rPr lang="ru-RU" sz="1400" dirty="0" smtClean="0"/>
                        <a:t>    Модуль</a:t>
                      </a:r>
                      <a:r>
                        <a:rPr lang="ru-RU" sz="1400" baseline="0" dirty="0" smtClean="0"/>
                        <a:t> = А</a:t>
                      </a:r>
                    </a:p>
                    <a:p>
                      <a:r>
                        <a:rPr lang="ru-RU" sz="1400" baseline="0" dirty="0" err="1" smtClean="0"/>
                        <a:t>ИначеЕсли</a:t>
                      </a:r>
                      <a:r>
                        <a:rPr lang="ru-RU" sz="1400" baseline="0" dirty="0" smtClean="0"/>
                        <a:t> А</a:t>
                      </a:r>
                      <a:r>
                        <a:rPr lang="en-US" sz="1400" baseline="0" dirty="0" smtClean="0"/>
                        <a:t>&lt;0 </a:t>
                      </a:r>
                      <a:r>
                        <a:rPr lang="ru-RU" sz="1400" baseline="0" dirty="0" smtClean="0"/>
                        <a:t>Тогда</a:t>
                      </a:r>
                    </a:p>
                    <a:p>
                      <a:r>
                        <a:rPr lang="ru-RU" sz="1400" baseline="0" dirty="0" smtClean="0"/>
                        <a:t>    Модуль = -А</a:t>
                      </a:r>
                    </a:p>
                    <a:p>
                      <a:r>
                        <a:rPr lang="ru-RU" sz="1400" baseline="0" dirty="0" err="1" smtClean="0"/>
                        <a:t>КонецЕсли</a:t>
                      </a:r>
                      <a:r>
                        <a:rPr lang="ru-RU" sz="1400" baseline="0" dirty="0" smtClean="0"/>
                        <a:t>;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Для … Цикл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Оператор цикла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Сумма = 0;</a:t>
                      </a:r>
                    </a:p>
                    <a:p>
                      <a:r>
                        <a:rPr lang="ru-RU" sz="1400" dirty="0" smtClean="0"/>
                        <a:t>Для А = 1 По 10 Цикл</a:t>
                      </a:r>
                    </a:p>
                    <a:p>
                      <a:r>
                        <a:rPr lang="ru-RU" sz="1400" dirty="0" smtClean="0"/>
                        <a:t>     Сумма = Сумма + А;</a:t>
                      </a:r>
                    </a:p>
                    <a:p>
                      <a:r>
                        <a:rPr lang="ru-RU" sz="1400" dirty="0" err="1" smtClean="0"/>
                        <a:t>КонецЦикла</a:t>
                      </a:r>
                      <a:r>
                        <a:rPr lang="ru-RU" sz="1400" dirty="0" smtClean="0"/>
                        <a:t>;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Пока</a:t>
                      </a:r>
                      <a:r>
                        <a:rPr lang="ru-RU" sz="1400" baseline="0" dirty="0" smtClean="0"/>
                        <a:t> … Цикл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Оператор цикла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Сумма = 0; А = 1;</a:t>
                      </a:r>
                    </a:p>
                    <a:p>
                      <a:r>
                        <a:rPr lang="ru-RU" sz="1400" dirty="0" smtClean="0"/>
                        <a:t>Пока А </a:t>
                      </a:r>
                      <a:r>
                        <a:rPr lang="en-US" sz="1400" dirty="0" smtClean="0"/>
                        <a:t>&lt;= 10 </a:t>
                      </a:r>
                      <a:r>
                        <a:rPr lang="ru-RU" sz="1400" dirty="0" smtClean="0"/>
                        <a:t>Цикл</a:t>
                      </a:r>
                    </a:p>
                    <a:p>
                      <a:r>
                        <a:rPr lang="ru-RU" sz="1400" dirty="0" smtClean="0"/>
                        <a:t>     Сумма = Сумма + А; А = А + 1;</a:t>
                      </a:r>
                    </a:p>
                    <a:p>
                      <a:r>
                        <a:rPr lang="ru-RU" sz="1400" dirty="0" err="1" smtClean="0"/>
                        <a:t>КонецЦикла</a:t>
                      </a:r>
                      <a:r>
                        <a:rPr lang="ru-RU" sz="1400" dirty="0" smtClean="0"/>
                        <a:t>;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Новый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Оператор создания значения указанного типа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А = Новый Массив();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941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Операторы языка 1С</a:t>
            </a:r>
            <a:endParaRPr lang="ru-RU" sz="14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1400" dirty="0" smtClean="0">
                <a:solidFill>
                  <a:srgbClr val="0033CC"/>
                </a:solidFill>
              </a:rPr>
              <a:t>Операторы языка</a:t>
            </a:r>
            <a:endParaRPr lang="ru-RU" sz="1400" dirty="0">
              <a:solidFill>
                <a:srgbClr val="0033CC"/>
              </a:solidFill>
            </a:endParaRPr>
          </a:p>
        </p:txBody>
      </p:sp>
      <p:graphicFrame>
        <p:nvGraphicFramePr>
          <p:cNvPr id="8" name="Содержимое 4"/>
          <p:cNvGraphicFramePr>
            <a:graphicFrameLocks/>
          </p:cNvGraphicFramePr>
          <p:nvPr/>
        </p:nvGraphicFramePr>
        <p:xfrm>
          <a:off x="417663" y="1571612"/>
          <a:ext cx="8374675" cy="416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6398"/>
                <a:gridCol w="2967425"/>
                <a:gridCol w="356085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Функция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Предназначение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Пример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Для каждого … Из … Цикл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Оператор цикла для коллекций значений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Сумма = 0;</a:t>
                      </a:r>
                    </a:p>
                    <a:p>
                      <a:r>
                        <a:rPr lang="ru-RU" sz="1400" dirty="0" smtClean="0"/>
                        <a:t>// А – массив чисел</a:t>
                      </a:r>
                    </a:p>
                    <a:p>
                      <a:r>
                        <a:rPr lang="ru-RU" sz="1400" dirty="0" smtClean="0"/>
                        <a:t>Для Каждого </a:t>
                      </a:r>
                      <a:r>
                        <a:rPr lang="ru-RU" sz="1400" dirty="0" err="1" smtClean="0"/>
                        <a:t>АТек</a:t>
                      </a:r>
                      <a:r>
                        <a:rPr lang="ru-RU" sz="1400" baseline="0" dirty="0" smtClean="0"/>
                        <a:t> Из А Цикл</a:t>
                      </a:r>
                    </a:p>
                    <a:p>
                      <a:r>
                        <a:rPr lang="ru-RU" sz="1400" dirty="0" smtClean="0"/>
                        <a:t>     Сумма = Сумма + </a:t>
                      </a:r>
                      <a:r>
                        <a:rPr lang="ru-RU" sz="1400" dirty="0" err="1" smtClean="0"/>
                        <a:t>АТек</a:t>
                      </a:r>
                      <a:r>
                        <a:rPr lang="ru-RU" sz="1400" dirty="0" smtClean="0"/>
                        <a:t>;</a:t>
                      </a:r>
                    </a:p>
                    <a:p>
                      <a:r>
                        <a:rPr lang="ru-RU" sz="1400" dirty="0" err="1" smtClean="0"/>
                        <a:t>КонецЦикла</a:t>
                      </a:r>
                      <a:r>
                        <a:rPr lang="ru-RU" sz="1400" dirty="0" smtClean="0"/>
                        <a:t>;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?(,,)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Тройной условный оператор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Модуль = ?(А</a:t>
                      </a:r>
                      <a:r>
                        <a:rPr lang="en-US" sz="1400" dirty="0" smtClean="0"/>
                        <a:t>&gt;0,</a:t>
                      </a:r>
                      <a:r>
                        <a:rPr lang="ru-RU" sz="1400" dirty="0" smtClean="0"/>
                        <a:t>А,-А)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Попытка</a:t>
                      </a:r>
                      <a:r>
                        <a:rPr lang="ru-RU" sz="1400" baseline="0" dirty="0" smtClean="0"/>
                        <a:t> … Исключение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Оператор обработки</a:t>
                      </a:r>
                      <a:r>
                        <a:rPr lang="ru-RU" sz="1400" baseline="0" dirty="0" smtClean="0"/>
                        <a:t> исключительных ошибок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Попытка</a:t>
                      </a:r>
                    </a:p>
                    <a:p>
                      <a:r>
                        <a:rPr lang="ru-RU" sz="1400" dirty="0" smtClean="0"/>
                        <a:t>      А = Б/В;</a:t>
                      </a:r>
                    </a:p>
                    <a:p>
                      <a:r>
                        <a:rPr lang="ru-RU" sz="1400" dirty="0" smtClean="0"/>
                        <a:t>Исключение</a:t>
                      </a:r>
                    </a:p>
                    <a:p>
                      <a:r>
                        <a:rPr lang="ru-RU" sz="1400" dirty="0" smtClean="0"/>
                        <a:t>      \\</a:t>
                      </a:r>
                      <a:r>
                        <a:rPr lang="ru-RU" sz="1400" baseline="0" dirty="0" smtClean="0"/>
                        <a:t> на ноль делить нельзя</a:t>
                      </a:r>
                      <a:endParaRPr lang="ru-RU" sz="1400" dirty="0" smtClean="0"/>
                    </a:p>
                    <a:p>
                      <a:r>
                        <a:rPr lang="ru-RU" sz="1400" dirty="0" err="1" smtClean="0"/>
                        <a:t>КонецПопытки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И, ИЛИ, НЕ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Логические операторы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Если</a:t>
                      </a:r>
                      <a:r>
                        <a:rPr lang="ru-RU" sz="1400" baseline="0" dirty="0" smtClean="0"/>
                        <a:t> А</a:t>
                      </a:r>
                      <a:r>
                        <a:rPr lang="en-US" sz="1400" baseline="0" dirty="0" smtClean="0"/>
                        <a:t>&gt;</a:t>
                      </a:r>
                      <a:r>
                        <a:rPr lang="uk-UA" sz="1400" baseline="0" dirty="0" smtClean="0"/>
                        <a:t>Б И </a:t>
                      </a:r>
                      <a:r>
                        <a:rPr lang="ru-RU" sz="1400" baseline="0" dirty="0" smtClean="0"/>
                        <a:t>А</a:t>
                      </a:r>
                      <a:r>
                        <a:rPr lang="en-US" sz="1400" baseline="0" dirty="0" smtClean="0"/>
                        <a:t>&gt;</a:t>
                      </a:r>
                      <a:r>
                        <a:rPr lang="uk-UA" sz="1400" baseline="0" dirty="0" smtClean="0"/>
                        <a:t>В </a:t>
                      </a:r>
                      <a:r>
                        <a:rPr lang="uk-UA" sz="1400" baseline="0" dirty="0" err="1" smtClean="0"/>
                        <a:t>Тогда</a:t>
                      </a:r>
                      <a:endParaRPr lang="uk-UA" sz="1400" baseline="0" dirty="0" smtClean="0"/>
                    </a:p>
                    <a:p>
                      <a:r>
                        <a:rPr lang="uk-UA" sz="1400" baseline="0" dirty="0" smtClean="0"/>
                        <a:t>       Макс = А;</a:t>
                      </a:r>
                    </a:p>
                    <a:p>
                      <a:r>
                        <a:rPr lang="uk-UA" sz="1400" baseline="0" dirty="0" err="1" smtClean="0"/>
                        <a:t>КонецЕсли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+, -, *, /, %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err="1" smtClean="0"/>
                        <a:t>Арифметические</a:t>
                      </a:r>
                      <a:r>
                        <a:rPr lang="uk-UA" sz="1400" dirty="0" smtClean="0"/>
                        <a:t> оператор</a:t>
                      </a:r>
                      <a:r>
                        <a:rPr lang="ru-RU" sz="1400" dirty="0" err="1" smtClean="0"/>
                        <a:t>ы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</a:t>
                      </a:r>
                      <a:r>
                        <a:rPr lang="ru-RU" sz="1400" baseline="0" dirty="0" smtClean="0"/>
                        <a:t> / 5 = 2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62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Операторы языка 1С</a:t>
            </a:r>
            <a:endParaRPr lang="ru-RU" sz="14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1400" dirty="0" smtClean="0">
                <a:solidFill>
                  <a:srgbClr val="0033CC"/>
                </a:solidFill>
              </a:rPr>
              <a:t>Операторы языка</a:t>
            </a:r>
            <a:endParaRPr lang="ru-RU" sz="1400" dirty="0">
              <a:solidFill>
                <a:srgbClr val="0033CC"/>
              </a:solidFill>
            </a:endParaRPr>
          </a:p>
        </p:txBody>
      </p:sp>
      <p:graphicFrame>
        <p:nvGraphicFramePr>
          <p:cNvPr id="7" name="Содержимое 4"/>
          <p:cNvGraphicFramePr>
            <a:graphicFrameLocks/>
          </p:cNvGraphicFramePr>
          <p:nvPr/>
        </p:nvGraphicFramePr>
        <p:xfrm>
          <a:off x="417606" y="1530686"/>
          <a:ext cx="8374674" cy="4272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8569"/>
                <a:gridCol w="2242054"/>
                <a:gridCol w="448405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Функция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Предназначение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Пример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Прервать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Оператор выхода из цикла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Сумма = 0; // А – массив чисел</a:t>
                      </a:r>
                    </a:p>
                    <a:p>
                      <a:r>
                        <a:rPr lang="ru-RU" sz="1400" dirty="0" smtClean="0"/>
                        <a:t>Для Каждого </a:t>
                      </a:r>
                      <a:r>
                        <a:rPr lang="ru-RU" sz="1400" dirty="0" err="1" smtClean="0"/>
                        <a:t>АТек</a:t>
                      </a:r>
                      <a:r>
                        <a:rPr lang="ru-RU" sz="1400" baseline="0" dirty="0" smtClean="0"/>
                        <a:t> Из А Цикл</a:t>
                      </a:r>
                    </a:p>
                    <a:p>
                      <a:r>
                        <a:rPr lang="ru-RU" sz="1400" dirty="0" smtClean="0"/>
                        <a:t>     Если А</a:t>
                      </a:r>
                      <a:r>
                        <a:rPr lang="uk-UA" sz="1400" dirty="0" smtClean="0"/>
                        <a:t>Т</a:t>
                      </a:r>
                      <a:r>
                        <a:rPr lang="ru-RU" sz="1400" dirty="0" err="1" smtClean="0"/>
                        <a:t>ек</a:t>
                      </a:r>
                      <a:r>
                        <a:rPr lang="en-US" sz="1400" dirty="0" smtClean="0"/>
                        <a:t>&lt;</a:t>
                      </a:r>
                      <a:r>
                        <a:rPr lang="en-US" sz="1400" baseline="0" dirty="0" smtClean="0"/>
                        <a:t>0 </a:t>
                      </a:r>
                      <a:r>
                        <a:rPr lang="uk-UA" sz="1400" baseline="0" dirty="0" err="1" smtClean="0"/>
                        <a:t>Тогда</a:t>
                      </a:r>
                      <a:endParaRPr lang="uk-UA" sz="1400" baseline="0" dirty="0" smtClean="0"/>
                    </a:p>
                    <a:p>
                      <a:r>
                        <a:rPr lang="uk-UA" sz="1400" baseline="0" dirty="0" smtClean="0"/>
                        <a:t>            </a:t>
                      </a:r>
                      <a:r>
                        <a:rPr lang="uk-UA" sz="1400" baseline="0" dirty="0" err="1" smtClean="0"/>
                        <a:t>Прервать</a:t>
                      </a:r>
                      <a:r>
                        <a:rPr lang="uk-UA" sz="1400" baseline="0" dirty="0" smtClean="0"/>
                        <a:t>;</a:t>
                      </a:r>
                    </a:p>
                    <a:p>
                      <a:r>
                        <a:rPr lang="uk-UA" sz="1400" dirty="0" smtClean="0"/>
                        <a:t>     </a:t>
                      </a:r>
                      <a:r>
                        <a:rPr lang="uk-UA" sz="1400" dirty="0" err="1" smtClean="0"/>
                        <a:t>КонецЕсли</a:t>
                      </a:r>
                      <a:r>
                        <a:rPr lang="uk-UA" sz="1400" dirty="0" smtClean="0"/>
                        <a:t>; </a:t>
                      </a:r>
                      <a:endParaRPr lang="ru-RU" sz="1400" dirty="0" smtClean="0"/>
                    </a:p>
                    <a:p>
                      <a:r>
                        <a:rPr lang="ru-RU" sz="1400" dirty="0" err="1" smtClean="0"/>
                        <a:t>КонецЦикла</a:t>
                      </a:r>
                      <a:r>
                        <a:rPr lang="ru-RU" sz="1400" dirty="0" smtClean="0"/>
                        <a:t>;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Продолжить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Оператор перехода на следующую итерацию цикла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Сумма = 0; // А – массив чисел</a:t>
                      </a:r>
                    </a:p>
                    <a:p>
                      <a:r>
                        <a:rPr lang="ru-RU" sz="1400" dirty="0" smtClean="0"/>
                        <a:t>Для Каждого </a:t>
                      </a:r>
                      <a:r>
                        <a:rPr lang="ru-RU" sz="1400" dirty="0" err="1" smtClean="0"/>
                        <a:t>АТек</a:t>
                      </a:r>
                      <a:r>
                        <a:rPr lang="ru-RU" sz="1400" baseline="0" dirty="0" smtClean="0"/>
                        <a:t> Из А Цикл</a:t>
                      </a:r>
                    </a:p>
                    <a:p>
                      <a:r>
                        <a:rPr lang="ru-RU" sz="1400" dirty="0" smtClean="0"/>
                        <a:t>     Если А</a:t>
                      </a:r>
                      <a:r>
                        <a:rPr lang="uk-UA" sz="1400" dirty="0" smtClean="0"/>
                        <a:t>Т</a:t>
                      </a:r>
                      <a:r>
                        <a:rPr lang="ru-RU" sz="1400" dirty="0" err="1" smtClean="0"/>
                        <a:t>ек</a:t>
                      </a:r>
                      <a:r>
                        <a:rPr lang="en-US" sz="1400" dirty="0" smtClean="0"/>
                        <a:t>&lt;</a:t>
                      </a:r>
                      <a:r>
                        <a:rPr lang="en-US" sz="1400" baseline="0" dirty="0" smtClean="0"/>
                        <a:t>0 </a:t>
                      </a:r>
                      <a:r>
                        <a:rPr lang="uk-UA" sz="1400" baseline="0" dirty="0" err="1" smtClean="0"/>
                        <a:t>Тогда</a:t>
                      </a:r>
                      <a:endParaRPr lang="uk-UA" sz="1400" baseline="0" dirty="0" smtClean="0"/>
                    </a:p>
                    <a:p>
                      <a:r>
                        <a:rPr lang="uk-UA" sz="1400" baseline="0" dirty="0" smtClean="0"/>
                        <a:t>            </a:t>
                      </a:r>
                      <a:r>
                        <a:rPr lang="uk-UA" sz="1400" baseline="0" dirty="0" err="1" smtClean="0"/>
                        <a:t>Продолжить</a:t>
                      </a:r>
                      <a:r>
                        <a:rPr lang="uk-UA" sz="1400" baseline="0" dirty="0" smtClean="0"/>
                        <a:t>;</a:t>
                      </a:r>
                    </a:p>
                    <a:p>
                      <a:r>
                        <a:rPr lang="uk-UA" sz="1400" dirty="0" smtClean="0"/>
                        <a:t>     </a:t>
                      </a:r>
                      <a:r>
                        <a:rPr lang="uk-UA" sz="1400" dirty="0" err="1" smtClean="0"/>
                        <a:t>КонецЕсли</a:t>
                      </a:r>
                      <a:r>
                        <a:rPr lang="uk-UA" sz="1400" dirty="0" smtClean="0"/>
                        <a:t>; </a:t>
                      </a:r>
                      <a:endParaRPr lang="ru-RU" sz="1400" dirty="0" smtClean="0"/>
                    </a:p>
                    <a:p>
                      <a:r>
                        <a:rPr lang="ru-RU" sz="1400" dirty="0" err="1" smtClean="0"/>
                        <a:t>КонецЦикла</a:t>
                      </a:r>
                      <a:r>
                        <a:rPr lang="ru-RU" sz="1400" dirty="0" smtClean="0"/>
                        <a:t>;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Возврат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Оператор выхода из процедуры</a:t>
                      </a:r>
                      <a:r>
                        <a:rPr lang="ru-RU" sz="1400" baseline="0" dirty="0" smtClean="0"/>
                        <a:t> или функции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Попытка</a:t>
                      </a:r>
                    </a:p>
                    <a:p>
                      <a:r>
                        <a:rPr lang="ru-RU" sz="1400" dirty="0" smtClean="0"/>
                        <a:t>      А = Б/В;</a:t>
                      </a:r>
                    </a:p>
                    <a:p>
                      <a:r>
                        <a:rPr lang="ru-RU" sz="1400" dirty="0" smtClean="0"/>
                        <a:t>Исключение</a:t>
                      </a:r>
                    </a:p>
                    <a:p>
                      <a:r>
                        <a:rPr lang="ru-RU" sz="1400" dirty="0" smtClean="0"/>
                        <a:t>      Возврат;</a:t>
                      </a:r>
                    </a:p>
                    <a:p>
                      <a:r>
                        <a:rPr lang="ru-RU" sz="1400" dirty="0" err="1" smtClean="0"/>
                        <a:t>КонецПопытки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809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Встроенные функции языка 1С</a:t>
            </a:r>
            <a:endParaRPr lang="ru-RU" sz="14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1600" dirty="0" smtClean="0">
                <a:solidFill>
                  <a:srgbClr val="0033CC"/>
                </a:solidFill>
              </a:rPr>
              <a:t>Встроенные функции работы со строками</a:t>
            </a:r>
            <a:endParaRPr lang="ru-RU" sz="1600" dirty="0">
              <a:solidFill>
                <a:srgbClr val="0033CC"/>
              </a:solidFill>
            </a:endParaRPr>
          </a:p>
        </p:txBody>
      </p:sp>
      <p:graphicFrame>
        <p:nvGraphicFramePr>
          <p:cNvPr id="8" name="Содержимое 4"/>
          <p:cNvGraphicFramePr>
            <a:graphicFrameLocks/>
          </p:cNvGraphicFramePr>
          <p:nvPr/>
        </p:nvGraphicFramePr>
        <p:xfrm>
          <a:off x="417606" y="1643050"/>
          <a:ext cx="8374674" cy="385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0493"/>
                <a:gridCol w="3297138"/>
                <a:gridCol w="306704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Функция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Предназначение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Пример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ВРег</a:t>
                      </a:r>
                      <a:r>
                        <a:rPr lang="ru-RU" sz="140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Перевод в верхний</a:t>
                      </a:r>
                      <a:r>
                        <a:rPr lang="ru-RU" sz="1400" baseline="0" dirty="0" smtClean="0"/>
                        <a:t> регистр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СокрЛП</a:t>
                      </a:r>
                      <a:r>
                        <a:rPr lang="ru-RU" sz="1400" dirty="0" smtClean="0"/>
                        <a:t>(«</a:t>
                      </a:r>
                      <a:r>
                        <a:rPr lang="ru-RU" sz="1400" dirty="0" err="1" smtClean="0"/>
                        <a:t>аб</a:t>
                      </a:r>
                      <a:r>
                        <a:rPr lang="ru-RU" sz="1400" dirty="0" smtClean="0"/>
                        <a:t>») = «АБ»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СтрДлина</a:t>
                      </a:r>
                      <a:r>
                        <a:rPr lang="ru-RU" sz="140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Количество символов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СтрДлина</a:t>
                      </a:r>
                      <a:r>
                        <a:rPr lang="ru-RU" sz="1400" dirty="0" smtClean="0"/>
                        <a:t>(«</a:t>
                      </a:r>
                      <a:r>
                        <a:rPr lang="ru-RU" sz="1400" dirty="0" err="1" smtClean="0"/>
                        <a:t>аб</a:t>
                      </a:r>
                      <a:r>
                        <a:rPr lang="ru-RU" sz="1400" dirty="0" smtClean="0"/>
                        <a:t>») = 2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СокрЛП</a:t>
                      </a:r>
                      <a:r>
                        <a:rPr lang="ru-RU" sz="140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Отсекает пробелы 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СокрЛП</a:t>
                      </a:r>
                      <a:r>
                        <a:rPr lang="ru-RU" sz="1400" dirty="0" smtClean="0"/>
                        <a:t>(« 1 2 ») = «1 2»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Лев()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Получение левой подстроки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Лев(«АБВ»,2) = «АБ»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Прав()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Получение</a:t>
                      </a:r>
                      <a:r>
                        <a:rPr lang="ru-RU" sz="1400" baseline="0" dirty="0" smtClean="0"/>
                        <a:t> правой подстроки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Прав(«АБВ»,2) = «БВ»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Сред()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Получение строки из середины 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Сред(«АБВГ»,2,2) = «БВ»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СтрЗаменить</a:t>
                      </a:r>
                      <a:r>
                        <a:rPr lang="ru-RU" sz="140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Замена подстроки в строке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СтрЗаменить</a:t>
                      </a:r>
                      <a:r>
                        <a:rPr lang="ru-RU" sz="1400" dirty="0" smtClean="0"/>
                        <a:t>(«АБВ»,</a:t>
                      </a:r>
                      <a:r>
                        <a:rPr lang="ru-RU" sz="1400" baseline="0" dirty="0" smtClean="0"/>
                        <a:t>«БВ»,«Г»</a:t>
                      </a:r>
                      <a:r>
                        <a:rPr lang="ru-RU" sz="1400" dirty="0" smtClean="0"/>
                        <a:t>) = «АГ»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ПустаяСтрока</a:t>
                      </a:r>
                      <a:r>
                        <a:rPr lang="ru-RU" sz="140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Проверка</a:t>
                      </a:r>
                      <a:r>
                        <a:rPr lang="ru-RU" sz="1400" baseline="0" dirty="0" smtClean="0"/>
                        <a:t> пустой строки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ПустаяСтрока</a:t>
                      </a:r>
                      <a:r>
                        <a:rPr lang="ru-RU" sz="1400" dirty="0" smtClean="0"/>
                        <a:t>(«») = Истина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Найти()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Поиск</a:t>
                      </a:r>
                      <a:r>
                        <a:rPr lang="ru-RU" sz="1400" baseline="0" dirty="0" smtClean="0"/>
                        <a:t> подстроки в строке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Найти(«АБВБВ»,«В») = 3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470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Встроенные функции языка 1С</a:t>
            </a:r>
            <a:endParaRPr lang="ru-RU" sz="14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1600" dirty="0" smtClean="0">
                <a:solidFill>
                  <a:srgbClr val="0033CC"/>
                </a:solidFill>
              </a:rPr>
              <a:t>Встроенные функции работы с датами</a:t>
            </a:r>
            <a:endParaRPr lang="ru-RU" sz="1600" dirty="0">
              <a:solidFill>
                <a:srgbClr val="0033CC"/>
              </a:solidFill>
            </a:endParaRPr>
          </a:p>
        </p:txBody>
      </p:sp>
      <p:graphicFrame>
        <p:nvGraphicFramePr>
          <p:cNvPr id="7" name="Содержимое 4"/>
          <p:cNvGraphicFramePr>
            <a:graphicFrameLocks/>
          </p:cNvGraphicFramePr>
          <p:nvPr/>
        </p:nvGraphicFramePr>
        <p:xfrm>
          <a:off x="417606" y="1571612"/>
          <a:ext cx="8374674" cy="391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0493"/>
                <a:gridCol w="3297138"/>
                <a:gridCol w="306704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Функция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Предназначение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Пример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Год(),</a:t>
                      </a:r>
                      <a:r>
                        <a:rPr lang="ru-RU" sz="1400" baseline="0" dirty="0" smtClean="0"/>
                        <a:t> День(), Месяц()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Номер года, дня, месяца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Год(</a:t>
                      </a:r>
                      <a:r>
                        <a:rPr lang="en-US" sz="1400" dirty="0" smtClean="0"/>
                        <a:t>‘</a:t>
                      </a:r>
                      <a:r>
                        <a:rPr lang="ru-RU" sz="1400" dirty="0" smtClean="0"/>
                        <a:t>20090510</a:t>
                      </a:r>
                      <a:r>
                        <a:rPr lang="en-US" sz="1400" dirty="0" smtClean="0"/>
                        <a:t>’</a:t>
                      </a:r>
                      <a:r>
                        <a:rPr lang="ru-RU" sz="1400" dirty="0" smtClean="0"/>
                        <a:t>) = 2009</a:t>
                      </a:r>
                    </a:p>
                    <a:p>
                      <a:r>
                        <a:rPr lang="ru-RU" sz="1400" dirty="0" smtClean="0"/>
                        <a:t>Месяц(</a:t>
                      </a:r>
                      <a:r>
                        <a:rPr lang="en-US" sz="1400" dirty="0" smtClean="0"/>
                        <a:t>‘20080110’</a:t>
                      </a:r>
                      <a:r>
                        <a:rPr lang="ru-RU" sz="1400" dirty="0" smtClean="0"/>
                        <a:t>)</a:t>
                      </a:r>
                      <a:r>
                        <a:rPr lang="en-US" sz="1400" dirty="0" smtClean="0"/>
                        <a:t> = 1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dirty="0" err="1" smtClean="0"/>
                        <a:t>ТекущаяДата</a:t>
                      </a:r>
                      <a:r>
                        <a:rPr lang="ru-RU" sz="140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Текущая дата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День(</a:t>
                      </a:r>
                      <a:r>
                        <a:rPr lang="ru-RU" sz="1400" dirty="0" err="1" smtClean="0"/>
                        <a:t>ТекущаяДата</a:t>
                      </a:r>
                      <a:r>
                        <a:rPr lang="ru-RU" sz="1400" dirty="0" smtClean="0"/>
                        <a:t>()) = 5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НачалоГода</a:t>
                      </a:r>
                      <a:r>
                        <a:rPr lang="ru-RU" sz="1400" dirty="0" smtClean="0"/>
                        <a:t>(), </a:t>
                      </a:r>
                      <a:r>
                        <a:rPr lang="ru-RU" sz="1400" dirty="0" err="1" smtClean="0"/>
                        <a:t>НачалоМесяца</a:t>
                      </a:r>
                      <a:r>
                        <a:rPr lang="ru-RU" sz="1400" dirty="0" smtClean="0"/>
                        <a:t>(),</a:t>
                      </a:r>
                      <a:r>
                        <a:rPr lang="ru-RU" sz="1400" dirty="0" err="1" smtClean="0"/>
                        <a:t>НачалоДня</a:t>
                      </a:r>
                      <a:r>
                        <a:rPr lang="ru-RU" sz="140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Начало года, месяца, дня 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НачалоГода</a:t>
                      </a:r>
                      <a:r>
                        <a:rPr lang="ru-RU" sz="1400" dirty="0" smtClean="0"/>
                        <a:t>(</a:t>
                      </a:r>
                      <a:r>
                        <a:rPr lang="en-US" sz="1400" dirty="0" smtClean="0"/>
                        <a:t>‘</a:t>
                      </a:r>
                      <a:r>
                        <a:rPr lang="ru-RU" sz="1400" dirty="0" smtClean="0"/>
                        <a:t>20090510</a:t>
                      </a:r>
                      <a:r>
                        <a:rPr lang="en-US" sz="1400" dirty="0" smtClean="0"/>
                        <a:t>’</a:t>
                      </a:r>
                      <a:r>
                        <a:rPr lang="ru-RU" sz="1400" dirty="0" smtClean="0"/>
                        <a:t>) = 01.01.2009</a:t>
                      </a:r>
                      <a:r>
                        <a:rPr lang="ru-RU" sz="1400" baseline="0" dirty="0" smtClean="0"/>
                        <a:t> 0:00:00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КонецГода</a:t>
                      </a:r>
                      <a:r>
                        <a:rPr lang="ru-RU" sz="1400" dirty="0" smtClean="0"/>
                        <a:t>(),</a:t>
                      </a:r>
                      <a:r>
                        <a:rPr lang="ru-RU" sz="1400" dirty="0" err="1" smtClean="0"/>
                        <a:t>КонецМесяца</a:t>
                      </a:r>
                      <a:r>
                        <a:rPr lang="ru-RU" sz="1400" dirty="0" smtClean="0"/>
                        <a:t>(),</a:t>
                      </a:r>
                      <a:r>
                        <a:rPr lang="ru-RU" sz="1400" dirty="0" err="1" smtClean="0"/>
                        <a:t>КонецДня</a:t>
                      </a:r>
                      <a:r>
                        <a:rPr lang="ru-RU" sz="140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Конец года, месяца, дня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КонецГода</a:t>
                      </a:r>
                      <a:r>
                        <a:rPr lang="ru-RU" sz="1400" dirty="0" smtClean="0"/>
                        <a:t>(</a:t>
                      </a:r>
                      <a:r>
                        <a:rPr lang="en-US" sz="1400" dirty="0" smtClean="0"/>
                        <a:t>‘</a:t>
                      </a:r>
                      <a:r>
                        <a:rPr lang="ru-RU" sz="1400" dirty="0" smtClean="0"/>
                        <a:t>20090510</a:t>
                      </a:r>
                      <a:r>
                        <a:rPr lang="en-US" sz="1400" dirty="0" smtClean="0"/>
                        <a:t>’</a:t>
                      </a:r>
                      <a:r>
                        <a:rPr lang="ru-RU" sz="1400" dirty="0" smtClean="0"/>
                        <a:t>) = 31.12.2009 23:59:59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ДеньГода</a:t>
                      </a:r>
                      <a:r>
                        <a:rPr lang="ru-RU" sz="1400" dirty="0" smtClean="0"/>
                        <a:t>(),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baseline="0" dirty="0" err="1" smtClean="0"/>
                        <a:t>ДеньНедели</a:t>
                      </a:r>
                      <a:r>
                        <a:rPr lang="ru-RU" sz="1400" baseline="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Номер дня в году,</a:t>
                      </a:r>
                      <a:r>
                        <a:rPr lang="ru-RU" sz="1400" baseline="0" dirty="0" smtClean="0"/>
                        <a:t> в неделе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ДеньГода</a:t>
                      </a:r>
                      <a:r>
                        <a:rPr lang="ru-RU" sz="1400" dirty="0" smtClean="0"/>
                        <a:t>(</a:t>
                      </a:r>
                      <a:r>
                        <a:rPr lang="en-US" sz="1400" dirty="0" smtClean="0"/>
                        <a:t>‘20090510’</a:t>
                      </a:r>
                      <a:r>
                        <a:rPr lang="ru-RU" sz="1400" dirty="0" smtClean="0"/>
                        <a:t>)</a:t>
                      </a:r>
                      <a:r>
                        <a:rPr lang="en-US" sz="1400" dirty="0" smtClean="0"/>
                        <a:t> = 130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ДобавитьМесяц</a:t>
                      </a:r>
                      <a:r>
                        <a:rPr lang="ru-RU" sz="140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Добавление к дате количества месяцев 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ДобавитьМесяц</a:t>
                      </a:r>
                      <a:r>
                        <a:rPr lang="ru-RU" sz="1400" dirty="0" smtClean="0"/>
                        <a:t>('20090510',3) = 10.08.2009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Операторы</a:t>
                      </a:r>
                      <a:r>
                        <a:rPr lang="ru-RU" sz="1400" baseline="0" dirty="0" smtClean="0"/>
                        <a:t> «+», «-»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Добавить/вычесть количество</a:t>
                      </a:r>
                      <a:r>
                        <a:rPr lang="ru-RU" sz="1400" baseline="0" dirty="0" smtClean="0"/>
                        <a:t> секунд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'20110101'-1 = 31.12.2009 23:59:59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061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Встроенные функции языка 1С</a:t>
            </a:r>
            <a:endParaRPr lang="ru-RU" sz="14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1400" dirty="0" smtClean="0">
                <a:solidFill>
                  <a:srgbClr val="0033CC"/>
                </a:solidFill>
              </a:rPr>
              <a:t>Прочие встроенные функции</a:t>
            </a:r>
            <a:endParaRPr lang="ru-RU" sz="1400" dirty="0">
              <a:solidFill>
                <a:srgbClr val="0033CC"/>
              </a:solidFill>
            </a:endParaRPr>
          </a:p>
        </p:txBody>
      </p:sp>
      <p:graphicFrame>
        <p:nvGraphicFramePr>
          <p:cNvPr id="8" name="Содержимое 4"/>
          <p:cNvGraphicFramePr>
            <a:graphicFrameLocks/>
          </p:cNvGraphicFramePr>
          <p:nvPr/>
        </p:nvGraphicFramePr>
        <p:xfrm>
          <a:off x="451339" y="1643050"/>
          <a:ext cx="8374674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0493"/>
                <a:gridCol w="3297138"/>
                <a:gridCol w="306704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Функция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Предназначение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Пример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Окр</a:t>
                      </a:r>
                      <a:r>
                        <a:rPr lang="ru-RU" sz="140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Округление числа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Окр</a:t>
                      </a:r>
                      <a:r>
                        <a:rPr lang="ru-RU" sz="1400" dirty="0" smtClean="0"/>
                        <a:t>(100.45,1) = 100.5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dirty="0" err="1" smtClean="0"/>
                        <a:t>Цел</a:t>
                      </a:r>
                      <a:r>
                        <a:rPr lang="ru-RU" sz="140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Выделение целой части числа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Цел(100.95) = 100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Дата()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Преобразование к дате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Дата(</a:t>
                      </a:r>
                      <a:r>
                        <a:rPr lang="en-US" sz="1400" dirty="0" smtClean="0"/>
                        <a:t>“20110101”</a:t>
                      </a:r>
                      <a:r>
                        <a:rPr lang="ru-RU" sz="1400" dirty="0" smtClean="0"/>
                        <a:t>)</a:t>
                      </a:r>
                      <a:r>
                        <a:rPr lang="en-US" sz="1400" dirty="0" smtClean="0"/>
                        <a:t> = 01.01.2011</a:t>
                      </a:r>
                      <a:r>
                        <a:rPr lang="en-US" sz="1400" baseline="0" dirty="0" smtClean="0"/>
                        <a:t> 0:00:00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Число()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Преобразование к числу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Число(“25,3”)</a:t>
                      </a:r>
                      <a:r>
                        <a:rPr lang="uk-UA" sz="1400" baseline="0" dirty="0" smtClean="0"/>
                        <a:t> = 25,3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Строка()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Преобразование к строке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err="1" smtClean="0"/>
                        <a:t>Строка</a:t>
                      </a:r>
                      <a:r>
                        <a:rPr lang="uk-UA" sz="1400" dirty="0" smtClean="0"/>
                        <a:t>(</a:t>
                      </a:r>
                      <a:r>
                        <a:rPr lang="uk-UA" sz="1400" dirty="0" err="1" smtClean="0"/>
                        <a:t>ТипЗнч</a:t>
                      </a:r>
                      <a:r>
                        <a:rPr lang="uk-UA" sz="1400" dirty="0" smtClean="0"/>
                        <a:t>(100.45)) = </a:t>
                      </a:r>
                      <a:r>
                        <a:rPr lang="uk-UA" sz="1400" dirty="0" err="1" smtClean="0"/>
                        <a:t>“Число”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Макс(), </a:t>
                      </a:r>
                      <a:r>
                        <a:rPr lang="uk-UA" sz="1400" dirty="0" err="1" smtClean="0"/>
                        <a:t>Мин</a:t>
                      </a:r>
                      <a:r>
                        <a:rPr lang="uk-UA" sz="140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Максимум/</a:t>
                      </a:r>
                      <a:r>
                        <a:rPr lang="uk-UA" sz="1400" dirty="0" err="1" smtClean="0"/>
                        <a:t>минимум</a:t>
                      </a:r>
                      <a:r>
                        <a:rPr lang="uk-UA" sz="1400" baseline="0" dirty="0" smtClean="0"/>
                        <a:t> </a:t>
                      </a:r>
                      <a:r>
                        <a:rPr lang="uk-UA" sz="1400" baseline="0" dirty="0" err="1" smtClean="0"/>
                        <a:t>из</a:t>
                      </a:r>
                      <a:r>
                        <a:rPr lang="uk-UA" sz="1400" baseline="0" dirty="0" smtClean="0"/>
                        <a:t> набора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Макс(1,56,-6) = 56</a:t>
                      </a:r>
                    </a:p>
                    <a:p>
                      <a:r>
                        <a:rPr lang="uk-UA" sz="1400" dirty="0" err="1" smtClean="0"/>
                        <a:t>Мин</a:t>
                      </a:r>
                      <a:r>
                        <a:rPr lang="uk-UA" sz="1400" dirty="0" smtClean="0"/>
                        <a:t>(</a:t>
                      </a:r>
                      <a:r>
                        <a:rPr lang="en-US" sz="1400" dirty="0" smtClean="0"/>
                        <a:t>“</a:t>
                      </a:r>
                      <a:r>
                        <a:rPr lang="uk-UA" sz="1400" dirty="0" err="1" smtClean="0"/>
                        <a:t>абв</a:t>
                      </a:r>
                      <a:r>
                        <a:rPr lang="en-US" sz="1400" dirty="0" smtClean="0"/>
                        <a:t>”, “</a:t>
                      </a:r>
                      <a:r>
                        <a:rPr lang="uk-UA" sz="1400" dirty="0" err="1" smtClean="0"/>
                        <a:t>бвг</a:t>
                      </a:r>
                      <a:r>
                        <a:rPr lang="en-US" sz="1400" dirty="0" smtClean="0"/>
                        <a:t>”</a:t>
                      </a:r>
                      <a:r>
                        <a:rPr lang="uk-UA" sz="1400" dirty="0" smtClean="0"/>
                        <a:t>) = </a:t>
                      </a:r>
                      <a:r>
                        <a:rPr lang="en-US" sz="1400" dirty="0" smtClean="0"/>
                        <a:t>“</a:t>
                      </a:r>
                      <a:r>
                        <a:rPr lang="ru-RU" sz="1400" dirty="0" err="1" smtClean="0"/>
                        <a:t>абв</a:t>
                      </a:r>
                      <a:r>
                        <a:rPr lang="en-US" sz="1400" dirty="0" smtClean="0"/>
                        <a:t>”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Вычислить()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Вычислить выражение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Вычислить(«1+3») = 4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431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Встроенные функции языка 1С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1400" dirty="0" smtClean="0">
                <a:solidFill>
                  <a:srgbClr val="0033CC"/>
                </a:solidFill>
              </a:rPr>
              <a:t>Процедуры и функции интерактивной работы</a:t>
            </a:r>
            <a:endParaRPr lang="ru-RU" sz="1400" dirty="0">
              <a:solidFill>
                <a:srgbClr val="0033CC"/>
              </a:solidFill>
            </a:endParaRPr>
          </a:p>
        </p:txBody>
      </p:sp>
      <p:graphicFrame>
        <p:nvGraphicFramePr>
          <p:cNvPr id="7" name="Содержимое 4"/>
          <p:cNvGraphicFramePr>
            <a:graphicFrameLocks/>
          </p:cNvGraphicFramePr>
          <p:nvPr/>
        </p:nvGraphicFramePr>
        <p:xfrm>
          <a:off x="451339" y="1571612"/>
          <a:ext cx="8374675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2665"/>
                <a:gridCol w="2044226"/>
                <a:gridCol w="451778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Функция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Предназначение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Пример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Сообщить()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Вывод текста в окно сообщений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Сообщить(«Деление</a:t>
                      </a:r>
                      <a:r>
                        <a:rPr lang="ru-RU" sz="1400" baseline="0" dirty="0" smtClean="0"/>
                        <a:t> на ноль!</a:t>
                      </a:r>
                      <a:r>
                        <a:rPr lang="ru-RU" sz="1400" dirty="0" smtClean="0"/>
                        <a:t>»)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dirty="0" err="1" smtClean="0"/>
                        <a:t>Состояние</a:t>
                      </a:r>
                      <a:r>
                        <a:rPr lang="ru-RU" sz="140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Вывод текста в панель состояния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Состояние(«Выполнено 10 %»)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Предупреждение()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Вывод окна предупреждения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Предупреждение(«Сумма</a:t>
                      </a:r>
                      <a:r>
                        <a:rPr lang="ru-RU" sz="1400" baseline="0" dirty="0" smtClean="0"/>
                        <a:t> меньше 0!</a:t>
                      </a:r>
                      <a:r>
                        <a:rPr lang="ru-RU" sz="1400" dirty="0" smtClean="0"/>
                        <a:t>»)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Вопрос()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Вывод окна вопроса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Режим = </a:t>
                      </a:r>
                      <a:r>
                        <a:rPr lang="uk-UA" sz="1400" dirty="0" err="1" smtClean="0"/>
                        <a:t>РежимДиалогаВопрос.ДаНет</a:t>
                      </a:r>
                      <a:r>
                        <a:rPr lang="uk-UA" sz="1400" dirty="0" smtClean="0"/>
                        <a:t>;</a:t>
                      </a:r>
                    </a:p>
                    <a:p>
                      <a:r>
                        <a:rPr lang="uk-UA" sz="1400" dirty="0" err="1" smtClean="0"/>
                        <a:t>Ответ</a:t>
                      </a:r>
                      <a:r>
                        <a:rPr lang="uk-UA" sz="1400" dirty="0" smtClean="0"/>
                        <a:t> = </a:t>
                      </a:r>
                      <a:r>
                        <a:rPr lang="uk-UA" sz="1400" dirty="0" err="1" smtClean="0"/>
                        <a:t>Вопрос</a:t>
                      </a:r>
                      <a:r>
                        <a:rPr lang="uk-UA" sz="1400" dirty="0" smtClean="0"/>
                        <a:t>(</a:t>
                      </a:r>
                      <a:r>
                        <a:rPr lang="uk-UA" sz="1400" dirty="0" err="1" smtClean="0"/>
                        <a:t>“Продолжить</a:t>
                      </a:r>
                      <a:r>
                        <a:rPr lang="en-US" sz="1400" dirty="0" smtClean="0"/>
                        <a:t>?</a:t>
                      </a:r>
                      <a:r>
                        <a:rPr lang="ru-RU" sz="1400" dirty="0" smtClean="0"/>
                        <a:t>»,Режим,0);</a:t>
                      </a:r>
                    </a:p>
                    <a:p>
                      <a:r>
                        <a:rPr lang="ru-RU" sz="1400" dirty="0" smtClean="0"/>
                        <a:t>Если Ответ</a:t>
                      </a:r>
                      <a:r>
                        <a:rPr lang="ru-RU" sz="1400" baseline="0" dirty="0" smtClean="0"/>
                        <a:t> = </a:t>
                      </a:r>
                      <a:r>
                        <a:rPr lang="ru-RU" sz="1400" baseline="0" dirty="0" err="1" smtClean="0"/>
                        <a:t>КодВозвратаДиалога.Нет</a:t>
                      </a:r>
                      <a:r>
                        <a:rPr lang="ru-RU" sz="1400" baseline="0" dirty="0" smtClean="0"/>
                        <a:t> Тогда</a:t>
                      </a:r>
                    </a:p>
                    <a:p>
                      <a:r>
                        <a:rPr lang="ru-RU" sz="1400" baseline="0" dirty="0" smtClean="0"/>
                        <a:t>          Возврат;</a:t>
                      </a:r>
                    </a:p>
                    <a:p>
                      <a:r>
                        <a:rPr lang="ru-RU" sz="1400" baseline="0" dirty="0" err="1" smtClean="0"/>
                        <a:t>КонецЕсли</a:t>
                      </a:r>
                      <a:r>
                        <a:rPr lang="ru-RU" sz="1400" baseline="0" dirty="0" smtClean="0"/>
                        <a:t>;</a:t>
                      </a:r>
                      <a:r>
                        <a:rPr lang="uk-UA" sz="1400" dirty="0" smtClean="0"/>
                        <a:t> 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65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Описание собственных процедур и функций</a:t>
            </a:r>
            <a:endParaRPr lang="ru-RU" sz="1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1400" dirty="0" smtClean="0">
                <a:solidFill>
                  <a:srgbClr val="0033CC"/>
                </a:solidFill>
              </a:rPr>
              <a:t>Собственные процедуры и функции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/>
              <a:t>Виды передачи параметров в процедуры/функции:</a:t>
            </a:r>
            <a:endParaRPr lang="ru-RU" sz="1400" dirty="0" smtClean="0">
              <a:solidFill>
                <a:srgbClr val="0033CC"/>
              </a:solidFill>
            </a:endParaRPr>
          </a:p>
          <a:p>
            <a:pPr lvl="1" algn="just"/>
            <a:r>
              <a:rPr lang="ru-RU" sz="1400" b="1" dirty="0" smtClean="0"/>
              <a:t>По ссылке (по умолчанию)</a:t>
            </a:r>
            <a:r>
              <a:rPr lang="ru-RU" sz="1400" dirty="0" smtClean="0"/>
              <a:t>. Изменение формального параметра внутри процедуры/функции приводит к изменению фактического параметра. Пример:</a:t>
            </a:r>
          </a:p>
          <a:p>
            <a:pPr lvl="1" algn="just">
              <a:buNone/>
            </a:pPr>
            <a:r>
              <a:rPr lang="ru-RU" sz="1400" i="1" dirty="0" smtClean="0">
                <a:solidFill>
                  <a:srgbClr val="0033CC"/>
                </a:solidFill>
              </a:rPr>
              <a:t>	</a:t>
            </a:r>
          </a:p>
          <a:p>
            <a:pPr lvl="1" algn="just">
              <a:buNone/>
            </a:pPr>
            <a:r>
              <a:rPr lang="ru-RU" sz="1400" i="1" dirty="0" smtClean="0">
                <a:solidFill>
                  <a:srgbClr val="0033CC"/>
                </a:solidFill>
              </a:rPr>
              <a:t>	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Функция 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ВыделитьСловаВТексте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УчастокТекста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 algn="just"/>
            <a:endParaRPr lang="ru-RU" sz="1400" b="1" dirty="0" smtClean="0"/>
          </a:p>
          <a:p>
            <a:pPr lvl="1" algn="just"/>
            <a:r>
              <a:rPr lang="ru-RU" sz="1400" b="1" dirty="0" smtClean="0"/>
              <a:t>По значению</a:t>
            </a:r>
            <a:r>
              <a:rPr lang="ru-RU" sz="1400" dirty="0" smtClean="0"/>
              <a:t>. Изменение формального параметра внутри процедуры/функции не влияет на фактический параметр. Для этого перед именем процедуры/функции необходимо записать ключевое слово </a:t>
            </a:r>
            <a:r>
              <a:rPr lang="ru-RU" sz="1400" b="1" dirty="0" smtClean="0"/>
              <a:t>Знач</a:t>
            </a:r>
            <a:r>
              <a:rPr lang="ru-RU" sz="1400" dirty="0" smtClean="0"/>
              <a:t>. Пример:</a:t>
            </a:r>
          </a:p>
          <a:p>
            <a:pPr lvl="1" algn="just">
              <a:buNone/>
            </a:pPr>
            <a:r>
              <a:rPr lang="ru-RU" sz="1400" i="1" dirty="0" smtClean="0">
                <a:solidFill>
                  <a:srgbClr val="0033CC"/>
                </a:solidFill>
              </a:rPr>
              <a:t>	</a:t>
            </a:r>
          </a:p>
          <a:p>
            <a:pPr lvl="1" algn="just">
              <a:buNone/>
            </a:pPr>
            <a:r>
              <a:rPr lang="ru-RU" sz="1400" i="1" dirty="0" smtClean="0">
                <a:solidFill>
                  <a:srgbClr val="0033CC"/>
                </a:solidFill>
              </a:rPr>
              <a:t>	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Функция 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ВыделитьСловаВТексте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Знач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УчастокТекста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buNone/>
            </a:pPr>
            <a:endParaRPr lang="ru-RU" sz="1200" b="0" i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1200" b="0" i="1" dirty="0" smtClean="0">
                <a:solidFill>
                  <a:srgbClr val="FF0000"/>
                </a:solidFill>
              </a:rPr>
              <a:t>	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35709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Описание собственных процедур и функций</a:t>
            </a:r>
            <a:endParaRPr lang="ru-RU" sz="1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1400" dirty="0" smtClean="0"/>
              <a:t>Значения параметров процедуры/функции «по умолчанию»</a:t>
            </a:r>
          </a:p>
          <a:p>
            <a:pPr lvl="1" algn="just"/>
            <a:r>
              <a:rPr lang="ru-RU" sz="1400" dirty="0" smtClean="0"/>
              <a:t>Если параметру задано значение по умолчанию, и он является последним в списке, то при вызове процедуры его можно опускать в списке передаваемых фактических параметров и не ставить запятую перед опущенным параметром. Пример:</a:t>
            </a:r>
          </a:p>
          <a:p>
            <a:pPr lvl="1" algn="just">
              <a:buNone/>
            </a:pP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Функция 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МассивЧиселВСтроку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МассивЧисел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, Разделитель = </a:t>
            </a:r>
            <a:r>
              <a:rPr lang="en-US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“;”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</a:t>
            </a:r>
            <a:endParaRPr lang="en-US" sz="1400" dirty="0" smtClean="0">
              <a:solidFill>
                <a:srgbClr val="0033CC"/>
              </a:solidFill>
              <a:latin typeface="Courier New" pitchFamily="49" charset="0"/>
              <a:cs typeface="Courier New" pitchFamily="49" charset="0"/>
            </a:endParaRPr>
          </a:p>
          <a:p>
            <a:pPr lvl="1" algn="just">
              <a:buNone/>
            </a:pPr>
            <a:r>
              <a:rPr lang="en-US" sz="1400" i="1" dirty="0" smtClean="0">
                <a:solidFill>
                  <a:srgbClr val="0033CC"/>
                </a:solidFill>
              </a:rPr>
              <a:t>	</a:t>
            </a:r>
            <a:r>
              <a:rPr lang="ru-RU" sz="1400" i="1" dirty="0" smtClean="0">
                <a:solidFill>
                  <a:srgbClr val="0033CC"/>
                </a:solidFill>
              </a:rPr>
              <a:t>………………………………………………………………………………………………………………</a:t>
            </a:r>
          </a:p>
          <a:p>
            <a:pPr lvl="1" algn="just">
              <a:buNone/>
            </a:pP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МассивЧиселВСтроку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МассивЧисел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“!”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);</a:t>
            </a:r>
            <a:r>
              <a:rPr lang="en-US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  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МассивЧиселВСтроку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МассивЧисел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lvl="1" algn="just"/>
            <a:r>
              <a:rPr lang="ru-RU" sz="1400" dirty="0" smtClean="0"/>
              <a:t>Если параметру не задано значения по умолчанию, то при вызове процедуры его можно опускать в списке передаваемых фактических параметров, но разделительную запятую надо ставить. </a:t>
            </a:r>
          </a:p>
          <a:p>
            <a:pPr lvl="1" algn="just">
              <a:buNone/>
            </a:pPr>
            <a:r>
              <a:rPr lang="ru-RU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Функция 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МассивЧиселВСтроку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МассивЧисел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, Разделитель)</a:t>
            </a:r>
            <a:endParaRPr lang="en-US" sz="1400" dirty="0" smtClean="0">
              <a:solidFill>
                <a:srgbClr val="0033CC"/>
              </a:solidFill>
              <a:latin typeface="Courier New" pitchFamily="49" charset="0"/>
              <a:cs typeface="Courier New" pitchFamily="49" charset="0"/>
            </a:endParaRPr>
          </a:p>
          <a:p>
            <a:pPr lvl="1" algn="just">
              <a:buNone/>
            </a:pPr>
            <a:r>
              <a:rPr lang="en-US" sz="1400" i="1" dirty="0" smtClean="0">
                <a:solidFill>
                  <a:srgbClr val="0033CC"/>
                </a:solidFill>
              </a:rPr>
              <a:t>	</a:t>
            </a:r>
            <a:r>
              <a:rPr lang="ru-RU" sz="1400" i="1" dirty="0" smtClean="0">
                <a:solidFill>
                  <a:srgbClr val="0033CC"/>
                </a:solidFill>
              </a:rPr>
              <a:t>………………………………………………………………………………………………………………</a:t>
            </a:r>
          </a:p>
          <a:p>
            <a:pPr lvl="1" algn="just">
              <a:buNone/>
            </a:pP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МассивЧиселВСтроку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МассивЧисел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,);</a:t>
            </a:r>
          </a:p>
          <a:p>
            <a:pPr lvl="1" algn="just"/>
            <a:r>
              <a:rPr lang="ru-RU" sz="1400" dirty="0" smtClean="0"/>
              <a:t>Если параметр при вызове процедуры опущен, то он принимает либо установленное по умолчанию значение (если оно есть) либо значение </a:t>
            </a:r>
            <a:r>
              <a:rPr lang="ru-RU" sz="1400" i="1" dirty="0" err="1" smtClean="0">
                <a:solidFill>
                  <a:srgbClr val="0033CC"/>
                </a:solidFill>
              </a:rPr>
              <a:t>Неопределено</a:t>
            </a:r>
            <a:r>
              <a:rPr lang="ru-RU" sz="1400" dirty="0" smtClean="0"/>
              <a:t>.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400" b="0" dirty="0" smtClean="0"/>
              <a:t>Если при вызове метода, процедуры или функции параметры не передаются (пустой список параметров), то, тем не менее, круглые скобки обязательно требуется ставить.</a:t>
            </a:r>
          </a:p>
          <a:p>
            <a:pPr>
              <a:buNone/>
            </a:pPr>
            <a:endParaRPr lang="ru-RU" sz="1200" b="0" i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1200" b="0" i="1" dirty="0" smtClean="0">
                <a:solidFill>
                  <a:srgbClr val="FF0000"/>
                </a:solidFill>
              </a:rPr>
              <a:t>	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31199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Описание собственных процедур и функций</a:t>
            </a:r>
            <a:endParaRPr lang="ru-RU" sz="1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50" y="980728"/>
            <a:ext cx="8401050" cy="4751735"/>
          </a:xfrm>
        </p:spPr>
        <p:txBody>
          <a:bodyPr/>
          <a:lstStyle/>
          <a:p>
            <a:r>
              <a:rPr lang="ru-RU" sz="1400" dirty="0" smtClean="0"/>
              <a:t>Пример описания и вызова процедуры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Процедура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ПолучитьФИО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ФИО,Фамилия,Имя,Отчество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ПозицияПробела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Найти(ФИО,« »);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Фамилия = Лев(ФИО, ПозицияПробела-1); 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ФИО = Прав(ФИО,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СтрДлина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(ФИО) -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ПозицияПробела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ПозицияПробела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Найти(ФИО,« »);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Имя = Лев(ФИО, ПозицияПробела-1); 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Отчество = Прав(ФИО,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СтрДлина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(ФИО) -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ПозицияПробела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КонецПроцедуры</a:t>
            </a:r>
            <a:endParaRPr lang="ru-RU" sz="1200" b="0" dirty="0" smtClean="0">
              <a:solidFill>
                <a:srgbClr val="0033CC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ru-RU" sz="1200" b="0" i="1" dirty="0" smtClean="0">
              <a:solidFill>
                <a:srgbClr val="0033CC"/>
              </a:solidFill>
            </a:endParaRP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ФИО = «Иванов Иван Иванович»;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Фамилия = «»; Имя = «»; Отчество = «»;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ПолучитьФИО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ФИО,Фамилия,Имя,Отчество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Сообщить(«Фамилия = » + Фамилия + «, имя = » + Имя + «, отчество = » + Отчество);</a:t>
            </a:r>
          </a:p>
          <a:p>
            <a:r>
              <a:rPr lang="ru-RU" sz="1400" dirty="0" smtClean="0"/>
              <a:t>Пример описания и вызова функции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Функция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МодульЧисла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(Значение)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Возврат Макс(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Значение,-Значение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КонецФункции</a:t>
            </a:r>
            <a:endParaRPr lang="ru-RU" sz="1200" b="0" dirty="0" smtClean="0">
              <a:solidFill>
                <a:srgbClr val="0033CC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ru-RU" sz="1200" b="0" dirty="0" smtClean="0">
              <a:solidFill>
                <a:srgbClr val="0033CC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Значение = -5;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Модуль =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МодульЧисла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(Значение);</a:t>
            </a:r>
          </a:p>
          <a:p>
            <a:pPr>
              <a:buNone/>
            </a:pPr>
            <a:endParaRPr lang="ru-RU" sz="1200" b="0" i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1200" b="0" i="1" dirty="0" smtClean="0">
                <a:solidFill>
                  <a:srgbClr val="FF0000"/>
                </a:solidFill>
              </a:rPr>
              <a:t>	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0656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Универсальные коллекции значений</a:t>
            </a:r>
            <a:endParaRPr lang="ru-RU" sz="20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85750" y="908720"/>
            <a:ext cx="8401050" cy="4823743"/>
          </a:xfrm>
        </p:spPr>
        <p:txBody>
          <a:bodyPr/>
          <a:lstStyle/>
          <a:p>
            <a:r>
              <a:rPr lang="ru-RU" sz="1400" dirty="0" smtClean="0">
                <a:solidFill>
                  <a:srgbClr val="0033CC"/>
                </a:solidFill>
              </a:rPr>
              <a:t>Массив</a:t>
            </a:r>
            <a:r>
              <a:rPr lang="ru-RU" sz="1400" dirty="0" smtClean="0"/>
              <a:t>     Упорядоченная последовательность значений любого типа</a:t>
            </a:r>
          </a:p>
          <a:p>
            <a:pPr>
              <a:buNone/>
            </a:pPr>
            <a:r>
              <a:rPr lang="ru-RU" sz="1400" b="0" dirty="0" smtClean="0">
                <a:latin typeface="Courier New" pitchFamily="49" charset="0"/>
                <a:cs typeface="Courier New" pitchFamily="49" charset="0"/>
              </a:rPr>
              <a:t>     А</a:t>
            </a:r>
            <a:r>
              <a:rPr lang="en-US" sz="1400" b="0" dirty="0" smtClean="0">
                <a:latin typeface="Courier New" pitchFamily="49" charset="0"/>
                <a:cs typeface="Courier New" pitchFamily="49" charset="0"/>
              </a:rPr>
              <a:t>[0] = 1</a:t>
            </a:r>
            <a:r>
              <a:rPr lang="uk-UA" sz="1400" b="0" dirty="0" smtClean="0">
                <a:latin typeface="Courier New" pitchFamily="49" charset="0"/>
                <a:cs typeface="Courier New" pitchFamily="49" charset="0"/>
              </a:rPr>
              <a:t>;  А</a:t>
            </a:r>
            <a:r>
              <a:rPr lang="en-US" sz="1400" b="0" dirty="0" smtClean="0">
                <a:latin typeface="Courier New" pitchFamily="49" charset="0"/>
                <a:cs typeface="Courier New" pitchFamily="49" charset="0"/>
              </a:rPr>
              <a:t>[1] = “25”;  </a:t>
            </a:r>
            <a:r>
              <a:rPr lang="uk-UA" sz="1400" b="0" dirty="0" smtClean="0">
                <a:latin typeface="Courier New" pitchFamily="49" charset="0"/>
                <a:cs typeface="Courier New" pitchFamily="49" charset="0"/>
              </a:rPr>
              <a:t>А</a:t>
            </a:r>
            <a:r>
              <a:rPr lang="en-US" sz="1400" b="0" dirty="0" smtClean="0">
                <a:latin typeface="Courier New" pitchFamily="49" charset="0"/>
                <a:cs typeface="Courier New" pitchFamily="49" charset="0"/>
              </a:rPr>
              <a:t>[2] = ‘20090503’</a:t>
            </a:r>
            <a:r>
              <a:rPr lang="ru-RU" sz="1400" b="0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endParaRPr lang="en-US" sz="1400" dirty="0" smtClean="0">
              <a:solidFill>
                <a:srgbClr val="0033CC"/>
              </a:solidFill>
            </a:endParaRPr>
          </a:p>
          <a:p>
            <a:r>
              <a:rPr lang="ru-RU" sz="1400" dirty="0" smtClean="0">
                <a:solidFill>
                  <a:srgbClr val="0033CC"/>
                </a:solidFill>
              </a:rPr>
              <a:t>Структура</a:t>
            </a:r>
            <a:r>
              <a:rPr lang="en-US" sz="1400" dirty="0" smtClean="0"/>
              <a:t>     </a:t>
            </a:r>
            <a:r>
              <a:rPr lang="uk-UA" sz="1400" dirty="0" err="1" smtClean="0"/>
              <a:t>Кажд</a:t>
            </a:r>
            <a:r>
              <a:rPr lang="ru-RU" sz="1400" dirty="0" err="1" smtClean="0"/>
              <a:t>ый</a:t>
            </a:r>
            <a:r>
              <a:rPr lang="ru-RU" sz="1400" dirty="0" smtClean="0"/>
              <a:t> элемент коллекции содержит</a:t>
            </a:r>
            <a:r>
              <a:rPr lang="uk-UA" sz="1400" dirty="0" smtClean="0"/>
              <a:t> пару </a:t>
            </a:r>
            <a:r>
              <a:rPr lang="uk-UA" sz="1400" dirty="0" err="1" smtClean="0"/>
              <a:t>“Ключ”</a:t>
            </a:r>
            <a:r>
              <a:rPr lang="uk-UA" sz="1400" dirty="0" smtClean="0"/>
              <a:t> (</a:t>
            </a:r>
            <a:r>
              <a:rPr lang="uk-UA" sz="1400" dirty="0" err="1" smtClean="0"/>
              <a:t>строка</a:t>
            </a:r>
            <a:r>
              <a:rPr lang="uk-UA" sz="1400" dirty="0" smtClean="0"/>
              <a:t>) и </a:t>
            </a:r>
            <a:r>
              <a:rPr lang="uk-UA" sz="1400" dirty="0" err="1" smtClean="0"/>
              <a:t>“Значение”</a:t>
            </a:r>
            <a:r>
              <a:rPr lang="uk-UA" sz="1400" dirty="0" smtClean="0"/>
              <a:t> (</a:t>
            </a:r>
            <a:r>
              <a:rPr lang="uk-UA" sz="1400" dirty="0" err="1" smtClean="0"/>
              <a:t>произвольный</a:t>
            </a:r>
            <a:r>
              <a:rPr lang="uk-UA" sz="1400" dirty="0" smtClean="0"/>
              <a:t> тип)</a:t>
            </a:r>
          </a:p>
          <a:p>
            <a:pPr>
              <a:buNone/>
            </a:pPr>
            <a:r>
              <a:rPr lang="uk-UA" sz="1400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ru-RU" sz="1400" b="0" dirty="0" smtClean="0">
                <a:latin typeface="Courier New" pitchFamily="49" charset="0"/>
                <a:cs typeface="Courier New" pitchFamily="49" charset="0"/>
              </a:rPr>
              <a:t>А</a:t>
            </a:r>
            <a:r>
              <a:rPr lang="en-US" sz="1400" b="0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uk-UA" sz="1400" b="0" dirty="0" err="1" smtClean="0">
                <a:latin typeface="Courier New" pitchFamily="49" charset="0"/>
                <a:cs typeface="Courier New" pitchFamily="49" charset="0"/>
              </a:rPr>
              <a:t>“Цвет</a:t>
            </a:r>
            <a:r>
              <a:rPr lang="uk-UA" sz="1400" b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uk-UA" sz="1400" b="0" dirty="0" err="1" smtClean="0">
                <a:latin typeface="Courier New" pitchFamily="49" charset="0"/>
                <a:cs typeface="Courier New" pitchFamily="49" charset="0"/>
              </a:rPr>
              <a:t>волос”</a:t>
            </a:r>
            <a:r>
              <a:rPr lang="en-US" sz="1400" b="0" dirty="0" smtClean="0">
                <a:latin typeface="Courier New" pitchFamily="49" charset="0"/>
                <a:cs typeface="Courier New" pitchFamily="49" charset="0"/>
              </a:rPr>
              <a:t>]</a:t>
            </a:r>
            <a:r>
              <a:rPr lang="uk-UA" sz="1400" b="0" dirty="0" smtClean="0">
                <a:latin typeface="Courier New" pitchFamily="49" charset="0"/>
                <a:cs typeface="Courier New" pitchFamily="49" charset="0"/>
              </a:rPr>
              <a:t> = “</a:t>
            </a:r>
            <a:r>
              <a:rPr lang="ru-RU" sz="1400" b="0" dirty="0" smtClean="0">
                <a:latin typeface="Courier New" pitchFamily="49" charset="0"/>
                <a:cs typeface="Courier New" pitchFamily="49" charset="0"/>
              </a:rPr>
              <a:t>блондин</a:t>
            </a:r>
            <a:r>
              <a:rPr lang="uk-UA" sz="1400" b="0" dirty="0" smtClean="0">
                <a:latin typeface="Courier New" pitchFamily="49" charset="0"/>
                <a:cs typeface="Courier New" pitchFamily="49" charset="0"/>
              </a:rPr>
              <a:t>”; </a:t>
            </a:r>
            <a:r>
              <a:rPr lang="ru-RU" sz="1400" b="0" dirty="0" smtClean="0">
                <a:latin typeface="Courier New" pitchFamily="49" charset="0"/>
                <a:cs typeface="Courier New" pitchFamily="49" charset="0"/>
              </a:rPr>
              <a:t>А</a:t>
            </a:r>
            <a:r>
              <a:rPr lang="en-US" sz="1400" b="0" dirty="0" smtClean="0">
                <a:latin typeface="Courier New" pitchFamily="49" charset="0"/>
                <a:cs typeface="Courier New" pitchFamily="49" charset="0"/>
              </a:rPr>
              <a:t>[“</a:t>
            </a:r>
            <a:r>
              <a:rPr lang="ru-RU" sz="1400" b="0" dirty="0" smtClean="0">
                <a:latin typeface="Courier New" pitchFamily="49" charset="0"/>
                <a:cs typeface="Courier New" pitchFamily="49" charset="0"/>
              </a:rPr>
              <a:t>Рост</a:t>
            </a:r>
            <a:r>
              <a:rPr lang="en-US" sz="1400" b="0" dirty="0" smtClean="0">
                <a:latin typeface="Courier New" pitchFamily="49" charset="0"/>
                <a:cs typeface="Courier New" pitchFamily="49" charset="0"/>
              </a:rPr>
              <a:t>”]</a:t>
            </a:r>
            <a:r>
              <a:rPr lang="ru-RU" sz="1400" b="0" dirty="0" smtClean="0">
                <a:latin typeface="Courier New" pitchFamily="49" charset="0"/>
                <a:cs typeface="Courier New" pitchFamily="49" charset="0"/>
              </a:rPr>
              <a:t> = 186</a:t>
            </a:r>
          </a:p>
          <a:p>
            <a:endParaRPr lang="en-US" sz="1400" dirty="0" smtClean="0">
              <a:solidFill>
                <a:srgbClr val="0033CC"/>
              </a:solidFill>
            </a:endParaRPr>
          </a:p>
          <a:p>
            <a:r>
              <a:rPr lang="ru-RU" sz="1400" dirty="0" smtClean="0">
                <a:solidFill>
                  <a:srgbClr val="0033CC"/>
                </a:solidFill>
              </a:rPr>
              <a:t>Соответствие</a:t>
            </a:r>
            <a:r>
              <a:rPr lang="ru-RU" sz="1400" dirty="0" smtClean="0"/>
              <a:t>     </a:t>
            </a:r>
            <a:r>
              <a:rPr lang="uk-UA" sz="1400" dirty="0" err="1" smtClean="0"/>
              <a:t>Кажд</a:t>
            </a:r>
            <a:r>
              <a:rPr lang="ru-RU" sz="1400" dirty="0" err="1" smtClean="0"/>
              <a:t>ый</a:t>
            </a:r>
            <a:r>
              <a:rPr lang="ru-RU" sz="1400" dirty="0" smtClean="0"/>
              <a:t> элемент коллекции содержит</a:t>
            </a:r>
            <a:r>
              <a:rPr lang="uk-UA" sz="1400" dirty="0" smtClean="0"/>
              <a:t> пару </a:t>
            </a:r>
            <a:r>
              <a:rPr lang="uk-UA" sz="1400" dirty="0" err="1" smtClean="0"/>
              <a:t>“Ключ”</a:t>
            </a:r>
            <a:r>
              <a:rPr lang="uk-UA" sz="1400" dirty="0" smtClean="0"/>
              <a:t> (</a:t>
            </a:r>
            <a:r>
              <a:rPr lang="uk-UA" sz="1400" dirty="0" err="1" smtClean="0"/>
              <a:t>произвольный</a:t>
            </a:r>
            <a:r>
              <a:rPr lang="uk-UA" sz="1400" dirty="0" smtClean="0"/>
              <a:t> тип) и </a:t>
            </a:r>
            <a:r>
              <a:rPr lang="uk-UA" sz="1400" dirty="0" err="1" smtClean="0"/>
              <a:t>“Значение”</a:t>
            </a:r>
            <a:r>
              <a:rPr lang="uk-UA" sz="1400" dirty="0" smtClean="0"/>
              <a:t> (</a:t>
            </a:r>
            <a:r>
              <a:rPr lang="uk-UA" sz="1400" dirty="0" err="1" smtClean="0"/>
              <a:t>произвольный</a:t>
            </a:r>
            <a:r>
              <a:rPr lang="uk-UA" sz="1400" dirty="0" smtClean="0"/>
              <a:t> тип)</a:t>
            </a:r>
            <a:r>
              <a:rPr lang="ru-RU" sz="1400" dirty="0" smtClean="0"/>
              <a:t> </a:t>
            </a:r>
          </a:p>
          <a:p>
            <a:pPr>
              <a:buNone/>
            </a:pPr>
            <a:r>
              <a:rPr lang="ru-RU" sz="1400" b="0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ru-RU" sz="1400" b="0" dirty="0" err="1" smtClean="0">
                <a:latin typeface="Courier New" pitchFamily="49" charset="0"/>
                <a:cs typeface="Courier New" pitchFamily="49" charset="0"/>
              </a:rPr>
              <a:t>КурсВалют</a:t>
            </a:r>
            <a:r>
              <a:rPr lang="en-US" sz="1400" b="0" dirty="0" smtClean="0">
                <a:latin typeface="Courier New" pitchFamily="49" charset="0"/>
                <a:cs typeface="Courier New" pitchFamily="49" charset="0"/>
              </a:rPr>
              <a:t>[‘20090510’] = 10.</a:t>
            </a:r>
            <a:r>
              <a:rPr lang="uk-UA" sz="1400" b="0" dirty="0" smtClean="0">
                <a:latin typeface="Courier New" pitchFamily="49" charset="0"/>
                <a:cs typeface="Courier New" pitchFamily="49" charset="0"/>
              </a:rPr>
              <a:t>19; </a:t>
            </a:r>
            <a:r>
              <a:rPr lang="ru-RU" sz="1400" b="0" dirty="0" err="1" smtClean="0">
                <a:latin typeface="Courier New" pitchFamily="49" charset="0"/>
                <a:cs typeface="Courier New" pitchFamily="49" charset="0"/>
              </a:rPr>
              <a:t>КурсВалют</a:t>
            </a:r>
            <a:r>
              <a:rPr lang="en-US" sz="1400" b="0" dirty="0" smtClean="0">
                <a:latin typeface="Courier New" pitchFamily="49" charset="0"/>
                <a:cs typeface="Courier New" pitchFamily="49" charset="0"/>
              </a:rPr>
              <a:t>[‘2009051</a:t>
            </a:r>
            <a:r>
              <a:rPr lang="uk-UA" sz="1400" b="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n-US" sz="1400" b="0" dirty="0" smtClean="0">
                <a:latin typeface="Courier New" pitchFamily="49" charset="0"/>
                <a:cs typeface="Courier New" pitchFamily="49" charset="0"/>
              </a:rPr>
              <a:t>’] = 10.2</a:t>
            </a:r>
            <a:r>
              <a:rPr lang="uk-UA" sz="1400" b="0" dirty="0" smtClean="0">
                <a:latin typeface="Courier New" pitchFamily="49" charset="0"/>
                <a:cs typeface="Courier New" pitchFamily="49" charset="0"/>
              </a:rPr>
              <a:t>2</a:t>
            </a:r>
            <a:endParaRPr lang="ru-RU" sz="1400" b="0" dirty="0" smtClean="0">
              <a:latin typeface="Courier New" pitchFamily="49" charset="0"/>
              <a:cs typeface="Courier New" pitchFamily="49" charset="0"/>
            </a:endParaRPr>
          </a:p>
          <a:p>
            <a:endParaRPr lang="en-US" sz="1400" dirty="0" smtClean="0">
              <a:solidFill>
                <a:srgbClr val="0033CC"/>
              </a:solidFill>
            </a:endParaRPr>
          </a:p>
          <a:p>
            <a:r>
              <a:rPr lang="ru-RU" sz="1400" dirty="0" smtClean="0">
                <a:solidFill>
                  <a:srgbClr val="0033CC"/>
                </a:solidFill>
              </a:rPr>
              <a:t>Список значений</a:t>
            </a:r>
            <a:r>
              <a:rPr lang="uk-UA" sz="1400" dirty="0" smtClean="0"/>
              <a:t>     </a:t>
            </a:r>
            <a:r>
              <a:rPr lang="uk-UA" sz="1400" dirty="0" err="1" smtClean="0"/>
              <a:t>Как</a:t>
            </a:r>
            <a:r>
              <a:rPr lang="uk-UA" sz="1400" dirty="0" smtClean="0"/>
              <a:t> правило, </a:t>
            </a:r>
            <a:r>
              <a:rPr lang="uk-UA" sz="1400" dirty="0" err="1" smtClean="0"/>
              <a:t>используется</a:t>
            </a:r>
            <a:r>
              <a:rPr lang="uk-UA" sz="1400" dirty="0" smtClean="0"/>
              <a:t> для </a:t>
            </a:r>
            <a:r>
              <a:rPr lang="uk-UA" sz="1400" dirty="0" err="1" smtClean="0"/>
              <a:t>визуализации</a:t>
            </a:r>
            <a:r>
              <a:rPr lang="uk-UA" sz="1400" dirty="0" smtClean="0"/>
              <a:t> </a:t>
            </a:r>
            <a:r>
              <a:rPr lang="uk-UA" sz="1400" dirty="0" err="1" smtClean="0"/>
              <a:t>списка</a:t>
            </a:r>
            <a:r>
              <a:rPr lang="uk-UA" sz="1400" dirty="0" smtClean="0"/>
              <a:t> значений</a:t>
            </a:r>
            <a:endParaRPr lang="ru-RU" sz="1400" dirty="0" smtClean="0"/>
          </a:p>
          <a:p>
            <a:endParaRPr lang="en-US" sz="1400" dirty="0" smtClean="0">
              <a:solidFill>
                <a:srgbClr val="0033CC"/>
              </a:solidFill>
            </a:endParaRPr>
          </a:p>
          <a:p>
            <a:r>
              <a:rPr lang="ru-RU" sz="1400" dirty="0" smtClean="0">
                <a:solidFill>
                  <a:srgbClr val="0033CC"/>
                </a:solidFill>
              </a:rPr>
              <a:t>Таблица значений</a:t>
            </a:r>
            <a:r>
              <a:rPr lang="uk-UA" sz="1400" dirty="0" smtClean="0"/>
              <a:t>     </a:t>
            </a:r>
            <a:r>
              <a:rPr lang="uk-UA" sz="1400" dirty="0" err="1" smtClean="0"/>
              <a:t>Используется</a:t>
            </a:r>
            <a:r>
              <a:rPr lang="uk-UA" sz="1400" dirty="0" smtClean="0"/>
              <a:t> для </a:t>
            </a:r>
            <a:r>
              <a:rPr lang="uk-UA" sz="1400" dirty="0" err="1" smtClean="0"/>
              <a:t>хранения</a:t>
            </a:r>
            <a:r>
              <a:rPr lang="uk-UA" sz="1400" dirty="0" smtClean="0"/>
              <a:t> </a:t>
            </a:r>
            <a:r>
              <a:rPr lang="uk-UA" sz="1400" dirty="0" err="1" smtClean="0"/>
              <a:t>двумерн</a:t>
            </a:r>
            <a:r>
              <a:rPr lang="ru-RU" sz="1400" dirty="0" err="1" smtClean="0"/>
              <a:t>ых</a:t>
            </a:r>
            <a:r>
              <a:rPr lang="ru-RU" sz="1400" dirty="0" smtClean="0"/>
              <a:t> данных</a:t>
            </a:r>
            <a:r>
              <a:rPr lang="uk-UA" sz="1400" dirty="0" smtClean="0"/>
              <a:t> </a:t>
            </a:r>
            <a:endParaRPr lang="ru-RU" sz="1400" dirty="0" smtClean="0"/>
          </a:p>
          <a:p>
            <a:endParaRPr lang="en-US" sz="1400" dirty="0" smtClean="0">
              <a:solidFill>
                <a:srgbClr val="0033CC"/>
              </a:solidFill>
            </a:endParaRPr>
          </a:p>
          <a:p>
            <a:r>
              <a:rPr lang="ru-RU" sz="1400" dirty="0" smtClean="0">
                <a:solidFill>
                  <a:srgbClr val="0033CC"/>
                </a:solidFill>
              </a:rPr>
              <a:t>Дерево значений</a:t>
            </a:r>
            <a:r>
              <a:rPr lang="ru-RU" sz="1400" dirty="0" smtClean="0"/>
              <a:t>     Используется для хранения иерархических двумерных данных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80196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Универсальные коллекции значений</a:t>
            </a:r>
            <a:endParaRPr lang="ru-RU" sz="20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 numCol="3"/>
          <a:lstStyle/>
          <a:p>
            <a:r>
              <a:rPr lang="ru-RU" sz="1400" dirty="0" smtClean="0"/>
              <a:t>Создание значения типа массив</a:t>
            </a: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массив с 0 элементами   </a:t>
            </a: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А = Новый Массив();</a:t>
            </a:r>
          </a:p>
          <a:p>
            <a:pPr marL="0" indent="0">
              <a:buNone/>
            </a:pPr>
            <a:endParaRPr lang="en-US" sz="1200" b="0" dirty="0" smtClean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одномерный массив</a:t>
            </a:r>
          </a:p>
          <a:p>
            <a:pPr marL="0" indent="0">
              <a:buNone/>
            </a:pPr>
            <a:r>
              <a:rPr lang="en-US" sz="120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из 10 элементов</a:t>
            </a: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А = Новый Массив(10);</a:t>
            </a:r>
          </a:p>
          <a:p>
            <a:pPr marL="0" indent="0">
              <a:buNone/>
            </a:pPr>
            <a:endParaRPr lang="en-US" sz="1200" b="0" dirty="0" smtClean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двумерный массив</a:t>
            </a: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А = Новый Массив(10,5);</a:t>
            </a:r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 smtClean="0"/>
          </a:p>
          <a:p>
            <a:r>
              <a:rPr lang="ru-RU" sz="1400" dirty="0" smtClean="0"/>
              <a:t>Заполнение массива</a:t>
            </a: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через индексы массива</a:t>
            </a: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А = Новый Массив(5);</a:t>
            </a: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А</a:t>
            </a:r>
            <a:r>
              <a:rPr lang="en-US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[0] = 1;</a:t>
            </a:r>
            <a:endParaRPr lang="ru-RU" sz="1200" b="0" dirty="0" smtClean="0">
              <a:solidFill>
                <a:srgbClr val="0033CC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A[1] = “</a:t>
            </a:r>
            <a:r>
              <a:rPr lang="uk-UA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второй</a:t>
            </a:r>
            <a:r>
              <a:rPr lang="uk-UA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э</a:t>
            </a:r>
            <a:r>
              <a:rPr lang="uk-UA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лемент</a:t>
            </a:r>
            <a:r>
              <a:rPr lang="en-US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”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endParaRPr lang="en-US" sz="1200" b="0" dirty="0" smtClean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с использованием</a:t>
            </a:r>
            <a:endParaRPr lang="en-US" sz="1200" b="0" dirty="0" smtClean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метода Добавить()</a:t>
            </a: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А = Новый Массив();</a:t>
            </a:r>
          </a:p>
          <a:p>
            <a:pPr marL="0" indent="0">
              <a:buNone/>
            </a:pP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А.Добавить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>
              <a:buNone/>
            </a:pP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А.Добавить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(«Второй элемент»);</a:t>
            </a:r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/>
          </a:p>
          <a:p>
            <a:r>
              <a:rPr lang="ru-RU" sz="1400" dirty="0" smtClean="0"/>
              <a:t>Перебор массива</a:t>
            </a:r>
            <a:r>
              <a:rPr lang="ru-RU" sz="1200" b="0" dirty="0" smtClean="0"/>
              <a:t>	</a:t>
            </a: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А = Новый Массив(2);</a:t>
            </a: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А</a:t>
            </a:r>
            <a:r>
              <a:rPr lang="en-US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[0] = 1;</a:t>
            </a:r>
            <a:endParaRPr lang="ru-RU" sz="1200" b="0" dirty="0" smtClean="0">
              <a:solidFill>
                <a:srgbClr val="0033CC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А</a:t>
            </a:r>
            <a:r>
              <a:rPr lang="en-US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[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]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2;</a:t>
            </a: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Сумма = 0;</a:t>
            </a: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Для Каждого Б Из А Цикл</a:t>
            </a: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   Сумма = Сумма + Б;</a:t>
            </a:r>
          </a:p>
          <a:p>
            <a:pPr marL="0" indent="0">
              <a:buNone/>
            </a:pP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КонецЦикла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55477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Универсальные коллекции значений</a:t>
            </a:r>
            <a:endParaRPr lang="ru-RU" sz="20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400" dirty="0" smtClean="0"/>
              <a:t>Создание значения типа структура</a:t>
            </a:r>
          </a:p>
          <a:p>
            <a:pPr>
              <a:buNone/>
            </a:pPr>
            <a:r>
              <a:rPr lang="ru-RU" sz="1200" b="0" i="1" dirty="0" smtClean="0">
                <a:solidFill>
                  <a:srgbClr val="008000"/>
                </a:solidFill>
              </a:rPr>
              <a:t>	</a:t>
            </a: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без указания ключей и значений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А = Новый Структура();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ключи указаны в </a:t>
            </a:r>
            <a:r>
              <a:rPr lang="ru-RU" sz="1200" b="0" dirty="0" err="1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констукторе</a:t>
            </a:r>
            <a:endParaRPr lang="ru-RU" sz="1200" b="0" dirty="0" smtClean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А = Новый Структура(«Цвет волос, Рост»);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ключи и значения указаны в конструкторе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А = Новый Структура(«Цвет волос, Рост», «Блондин», 186);</a:t>
            </a:r>
            <a:r>
              <a:rPr lang="ru-RU" sz="1200" b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	</a:t>
            </a:r>
          </a:p>
          <a:p>
            <a:r>
              <a:rPr lang="ru-RU" sz="1400" dirty="0" smtClean="0"/>
              <a:t>Заполнение структуры</a:t>
            </a:r>
          </a:p>
          <a:p>
            <a:pPr>
              <a:buNone/>
            </a:pPr>
            <a:r>
              <a:rPr lang="ru-RU" sz="1200" b="0" i="1" dirty="0" smtClean="0">
                <a:solidFill>
                  <a:srgbClr val="008000"/>
                </a:solidFill>
              </a:rPr>
              <a:t>	</a:t>
            </a: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через ключи структуры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А = Новый Структура(«Цвет волос, Рост»);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А</a:t>
            </a:r>
            <a:r>
              <a:rPr lang="en-US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[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«Цвет волос»</a:t>
            </a:r>
            <a:r>
              <a:rPr lang="en-US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]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«Блондин»; А</a:t>
            </a:r>
            <a:r>
              <a:rPr lang="en-US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[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«Рост»</a:t>
            </a:r>
            <a:r>
              <a:rPr lang="en-US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]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186;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с использованием метода Добавить()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А = Новый Структура();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А.Вставить(«Цвет волос», «Блондин»);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А.Вставить(«Рост», 186);</a:t>
            </a:r>
          </a:p>
          <a:p>
            <a:r>
              <a:rPr lang="ru-RU" sz="1400" dirty="0" smtClean="0"/>
              <a:t>Перебор структуры</a:t>
            </a:r>
            <a:r>
              <a:rPr lang="ru-RU" sz="1400" b="0" dirty="0" smtClean="0"/>
              <a:t>	</a:t>
            </a:r>
          </a:p>
          <a:p>
            <a:pPr>
              <a:buNone/>
            </a:pPr>
            <a:r>
              <a:rPr lang="ru-RU" sz="1200" b="0" i="1" dirty="0" smtClean="0">
                <a:solidFill>
                  <a:srgbClr val="FF0000"/>
                </a:solidFill>
              </a:rPr>
              <a:t>	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А = Новый Структура(«Цвет волос, Рост», «Блондин», 186); 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Для Каждого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ЭлементСтруктуры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Из А Цикл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Сообщить(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ЭлементСтруктуры.Значение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); Сообщить(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ЭлементСтруктуры.Ключ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КонецЦикла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3620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1052736"/>
            <a:ext cx="8784976" cy="540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Универсальные коллекции значений</a:t>
            </a:r>
            <a:endParaRPr lang="ru-RU" sz="20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85750" y="1125538"/>
            <a:ext cx="8401050" cy="5327798"/>
          </a:xfrm>
        </p:spPr>
        <p:txBody>
          <a:bodyPr/>
          <a:lstStyle/>
          <a:p>
            <a:r>
              <a:rPr lang="ru-RU" sz="1400" dirty="0" smtClean="0"/>
              <a:t>Создание значения типа таблица значений</a:t>
            </a:r>
          </a:p>
          <a:p>
            <a:pPr>
              <a:buNone/>
            </a:pPr>
            <a:r>
              <a:rPr lang="ru-RU" sz="1200" b="0" i="1" dirty="0" smtClean="0">
                <a:solidFill>
                  <a:srgbClr val="FF0000"/>
                </a:solidFill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тзСотрудники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Новый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ТаблицаЗначений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	// определение колонок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тзСотрудники.Колонки.Добавить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(«Сотрудник»,Новый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ОписаниеТипов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(«Строка»,,Новый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КвалификаторыСтроки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(100)));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тзСотрудники.Колонки.Добавить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(«Рост»,Новый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ОписаниеТипов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(«Число»,Новый 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КвалификаторыЧисла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(5,2)));</a:t>
            </a:r>
          </a:p>
          <a:p>
            <a:r>
              <a:rPr lang="ru-RU" sz="1400" dirty="0" smtClean="0"/>
              <a:t>Заполнение таблицы значений</a:t>
            </a:r>
          </a:p>
          <a:p>
            <a:pPr>
              <a:buNone/>
            </a:pPr>
            <a:r>
              <a:rPr lang="ru-RU" sz="1200" b="0" i="1" dirty="0" smtClean="0">
                <a:solidFill>
                  <a:srgbClr val="008000"/>
                </a:solidFill>
              </a:rPr>
              <a:t>	</a:t>
            </a: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  </a:t>
            </a:r>
            <a:r>
              <a:rPr lang="ru-RU" sz="1200" b="0" dirty="0" err="1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тзСотрудники</a:t>
            </a: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– таблица значений (Колонки – «Сотрудник», «Рост»)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	//   добавление одной строки в таблицу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НоваяСтрока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тзСотрудники.Добавить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НоваяСтрока.Сотрудник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«Иванов Иван Иванович»;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НоваяСтрока.Рост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186;</a:t>
            </a:r>
          </a:p>
          <a:p>
            <a:r>
              <a:rPr lang="ru-RU" sz="1400" dirty="0" smtClean="0"/>
              <a:t>Перебор таблицы значений</a:t>
            </a:r>
            <a:r>
              <a:rPr lang="ru-RU" sz="1400" b="0" dirty="0" smtClean="0"/>
              <a:t>	</a:t>
            </a:r>
          </a:p>
          <a:p>
            <a:pPr>
              <a:buNone/>
            </a:pPr>
            <a:r>
              <a:rPr lang="ru-RU" sz="1200" b="0" i="1" dirty="0" smtClean="0">
                <a:solidFill>
                  <a:srgbClr val="FF0000"/>
                </a:solidFill>
              </a:rPr>
              <a:t>	</a:t>
            </a: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 </a:t>
            </a:r>
            <a:r>
              <a:rPr lang="ru-RU" sz="1200" b="0" dirty="0" err="1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тзСотрудники</a:t>
            </a: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– таблица значений (Колонки – «Сотрудник», «Рост»)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СреднийРост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0;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МаксРост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0;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МинРост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999;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Для Каждого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СтрокаТзСотрудники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Из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тзСотрудники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Цикл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МаксРост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Макс(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МаксРост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СтрокаТзСотрудники.Рост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МинРост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Мин(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МинРост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СтрокаТзСотрудники.Рост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СреднийРост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СреднийРост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+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СтрокаТзСотрудники.Рост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КонецЦикла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СреднийРост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СреднийРост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/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тзСотрудники.Количество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().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Сообщить(«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Средний=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» +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СреднийРост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+ «,макс = » +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МаксРост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+ «, мин = » +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МинРост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ru-RU" sz="1600" i="1" dirty="0" smtClean="0">
                <a:solidFill>
                  <a:srgbClr val="FF0000"/>
                </a:solidFill>
              </a:rPr>
              <a:t>.</a:t>
            </a:r>
          </a:p>
          <a:p>
            <a:pPr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7818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Универсальные коллекции значений</a:t>
            </a:r>
            <a:endParaRPr lang="ru-RU" sz="20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400" dirty="0" smtClean="0"/>
              <a:t>Создание значения типа дерево значений</a:t>
            </a:r>
          </a:p>
          <a:p>
            <a:pPr>
              <a:buNone/>
            </a:pPr>
            <a:r>
              <a:rPr lang="ru-RU" sz="1200" b="0" i="1" dirty="0" smtClean="0">
                <a:solidFill>
                  <a:srgbClr val="FF0000"/>
                </a:solidFill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деревоЗаказов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Новый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ДеревоЗначений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	// определение колонок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деревоЗаказов.Колонки.Добавить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(«Заказ»,Новый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ОписаниеТипов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(«Строка»,,Новый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КвалификаторыСтроки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(100)));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деревоЗаказов.Колонки.Добавить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(«Сумма»,Новый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ОписаниеТипов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(«Число»,Новый 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КвалификаторыЧисла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(5,2)));</a:t>
            </a:r>
          </a:p>
          <a:p>
            <a:r>
              <a:rPr lang="ru-RU" sz="1400" dirty="0" smtClean="0"/>
              <a:t>Заполнение дерева значений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	//   </a:t>
            </a:r>
            <a:r>
              <a:rPr lang="ru-RU" sz="1200" b="0" dirty="0" err="1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деревоЗаказов</a:t>
            </a: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– дерево значений (Колонки – «Заказ», «Сумма»)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	//   добавление строки первого уровня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Строка1 =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деревоЗаказов.Строки.Добавить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Строка1.Заказ = «Контрагент1»; 	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	//  добавление строки второго уровня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Строка2 = Строка1.Строки.Добавить();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Строка2.Заказ = «Заказ №1»;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	// добавление строки третьего уровня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Строка3 = Строка2.Строки.Добавить();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Строка3.Заказ = «Накладная №1»; Строка3.Сумма = 1000.45;</a:t>
            </a:r>
            <a:endParaRPr lang="ru-RU" sz="1600" dirty="0">
              <a:solidFill>
                <a:srgbClr val="0033CC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63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Инструкции препроцессора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600" dirty="0" smtClean="0"/>
              <a:t>Синтаксис:</a:t>
            </a:r>
          </a:p>
          <a:p>
            <a:pPr>
              <a:buNone/>
            </a:pPr>
            <a:r>
              <a:rPr lang="ru-RU" sz="1600" b="0" dirty="0" smtClean="0"/>
              <a:t>	</a:t>
            </a:r>
            <a:r>
              <a:rPr lang="en-US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#</a:t>
            </a:r>
            <a:r>
              <a:rPr lang="ru-RU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Если </a:t>
            </a:r>
            <a:r>
              <a:rPr lang="en-US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ru-RU" sz="1600" b="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ЛогическоеВыражение</a:t>
            </a:r>
            <a:r>
              <a:rPr lang="en-US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&gt; </a:t>
            </a:r>
            <a:r>
              <a:rPr lang="ru-RU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Тогда</a:t>
            </a:r>
          </a:p>
          <a:p>
            <a:pPr>
              <a:buNone/>
            </a:pPr>
            <a:r>
              <a:rPr lang="ru-RU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#</a:t>
            </a:r>
            <a:r>
              <a:rPr lang="ru-RU" sz="1600" b="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ИначеЕсли</a:t>
            </a:r>
            <a:r>
              <a:rPr lang="ru-RU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ru-RU" sz="1600" b="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ЛогическоеВыражение</a:t>
            </a:r>
            <a:r>
              <a:rPr lang="en-US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&gt; </a:t>
            </a:r>
            <a:r>
              <a:rPr lang="ru-RU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Тогда</a:t>
            </a:r>
          </a:p>
          <a:p>
            <a:pPr>
              <a:buNone/>
            </a:pPr>
            <a:r>
              <a:rPr lang="ru-RU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#</a:t>
            </a:r>
            <a:r>
              <a:rPr lang="ru-RU" sz="1600" b="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КонецЕсли</a:t>
            </a:r>
            <a:endParaRPr lang="ru-RU" sz="1600" b="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endParaRPr lang="ru-RU" sz="1600" dirty="0" smtClean="0"/>
          </a:p>
          <a:p>
            <a:r>
              <a:rPr lang="ru-RU" sz="1600" dirty="0" smtClean="0"/>
              <a:t>В качестве </a:t>
            </a:r>
            <a:r>
              <a:rPr lang="en-US" sz="1600" b="0" dirty="0" smtClean="0"/>
              <a:t>&lt;</a:t>
            </a:r>
            <a:r>
              <a:rPr lang="ru-RU" sz="1600" b="0" dirty="0" smtClean="0"/>
              <a:t> </a:t>
            </a:r>
            <a:r>
              <a:rPr lang="ru-RU" sz="1600" b="0" dirty="0" err="1" smtClean="0"/>
              <a:t>ЛогическоеВыражение</a:t>
            </a:r>
            <a:r>
              <a:rPr lang="en-US" sz="1600" b="0" dirty="0" smtClean="0"/>
              <a:t>&gt;  </a:t>
            </a:r>
            <a:r>
              <a:rPr lang="ru-RU" sz="1600" b="0" dirty="0" smtClean="0"/>
              <a:t>используются:</a:t>
            </a:r>
          </a:p>
          <a:p>
            <a:pPr lvl="1"/>
            <a:r>
              <a:rPr lang="ru-RU" sz="14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НаКлиенте</a:t>
            </a:r>
            <a:endParaRPr lang="ru-RU" sz="14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ru-RU" sz="14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Клиент</a:t>
            </a:r>
          </a:p>
          <a:p>
            <a:pPr lvl="1"/>
            <a:r>
              <a:rPr lang="ru-RU" sz="14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ТонкийКлиент</a:t>
            </a:r>
            <a:endParaRPr lang="ru-RU" sz="14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ru-RU" sz="1400" b="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ВебКлиент</a:t>
            </a:r>
            <a:endParaRPr lang="ru-RU" sz="1400" b="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ru-RU" sz="14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НаСервере</a:t>
            </a:r>
            <a:endParaRPr lang="ru-RU" sz="14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ru-RU" sz="14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Сервер</a:t>
            </a:r>
          </a:p>
          <a:p>
            <a:pPr lvl="1"/>
            <a:r>
              <a:rPr lang="ru-RU" sz="14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ВнешнееСоединение</a:t>
            </a:r>
            <a:endParaRPr lang="ru-RU" sz="14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algn="just"/>
            <a:endParaRPr lang="ru-RU" sz="1400" b="0" dirty="0" smtClean="0"/>
          </a:p>
          <a:p>
            <a:pPr algn="just"/>
            <a:r>
              <a:rPr lang="ru-RU" sz="1400" b="0" dirty="0" smtClean="0"/>
              <a:t>Перед передачей программного модуля сервером на клиент, сервер выполняет обработку инструкций препроцессора, находящихся в модуле. Текст, который не выполняется на стороне клиента, удаляется.</a:t>
            </a:r>
          </a:p>
          <a:p>
            <a:endParaRPr lang="ru-RU" sz="14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07095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Директивы компиляции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 smtClean="0"/>
              <a:t>Синтаксис:</a:t>
            </a:r>
          </a:p>
          <a:p>
            <a:pPr>
              <a:buNone/>
            </a:pPr>
            <a:r>
              <a:rPr lang="ru-RU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&amp;</a:t>
            </a:r>
            <a:r>
              <a:rPr lang="ru-RU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ru-RU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Директива</a:t>
            </a:r>
            <a:r>
              <a:rPr lang="en-US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&gt;</a:t>
            </a:r>
            <a:endParaRPr lang="ru-RU" sz="1800" b="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ru-RU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ru-RU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Описание процедуры</a:t>
            </a:r>
            <a:r>
              <a:rPr lang="en-US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|</a:t>
            </a:r>
            <a:r>
              <a:rPr lang="ru-RU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Описание функции</a:t>
            </a:r>
            <a:r>
              <a:rPr lang="en-US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|</a:t>
            </a:r>
            <a:r>
              <a:rPr lang="ru-RU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Описание переменной</a:t>
            </a:r>
            <a:r>
              <a:rPr lang="en-US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&gt;</a:t>
            </a:r>
            <a:endParaRPr lang="ru-RU" sz="1800" b="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endParaRPr lang="ru-RU" sz="1800" dirty="0" smtClean="0"/>
          </a:p>
          <a:p>
            <a:r>
              <a:rPr lang="ru-RU" sz="1800" dirty="0" smtClean="0"/>
              <a:t>В качестве </a:t>
            </a:r>
            <a:r>
              <a:rPr lang="en-US" sz="1800" b="0" dirty="0" smtClean="0"/>
              <a:t>&lt;</a:t>
            </a:r>
            <a:r>
              <a:rPr lang="ru-RU" sz="1800" b="0" dirty="0" smtClean="0"/>
              <a:t>Директива</a:t>
            </a:r>
            <a:r>
              <a:rPr lang="en-US" sz="1800" b="0" dirty="0" smtClean="0"/>
              <a:t>&gt;  </a:t>
            </a:r>
            <a:r>
              <a:rPr lang="ru-RU" sz="1800" b="0" dirty="0" smtClean="0"/>
              <a:t>используются:</a:t>
            </a:r>
          </a:p>
          <a:p>
            <a:pPr lvl="1"/>
            <a:r>
              <a:rPr lang="ru-RU" sz="16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НаКлиенте</a:t>
            </a:r>
            <a:endParaRPr lang="ru-RU" sz="16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ru-RU" sz="1600" b="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НаСервере</a:t>
            </a:r>
            <a:endParaRPr lang="ru-RU" sz="1600" b="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ru-RU" sz="16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НаСервереБезКонтекста</a:t>
            </a:r>
            <a:endParaRPr lang="ru-RU" sz="16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ru-RU" sz="1600" b="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НаКлиентеНаСервереБезКонтекста</a:t>
            </a:r>
            <a:endParaRPr lang="ru-RU" sz="1600" b="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ru-RU" sz="16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НаКлиентеНаСервере</a:t>
            </a:r>
            <a:endParaRPr lang="ru-RU" sz="16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algn="just"/>
            <a:endParaRPr lang="ru-RU" sz="1400" b="0" dirty="0" smtClean="0"/>
          </a:p>
          <a:p>
            <a:pPr algn="just"/>
            <a:r>
              <a:rPr lang="ru-RU" sz="1400" b="0" dirty="0" smtClean="0"/>
              <a:t>Директивы компиляции используются только в модулях форм и в модулях команд. Компиляция происходит уже после обработки инструкций препроцессора. При этом директивы определяют, будет ли включена та или иная процедура в клиентский или серверный скомпилированный вариант модуля.</a:t>
            </a:r>
          </a:p>
          <a:p>
            <a:endParaRPr lang="ru-RU" sz="14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75203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Рекомендации по написанию текстов программ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600" dirty="0" smtClean="0"/>
              <a:t>Не обязательно заучивать все процедуры и функции языка 1С. Достаточно научиться работать с </a:t>
            </a:r>
            <a:r>
              <a:rPr lang="ru-RU" sz="1600" dirty="0" err="1" smtClean="0">
                <a:solidFill>
                  <a:srgbClr val="0033CC"/>
                </a:solidFill>
              </a:rPr>
              <a:t>синтакс-помощником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Основной «язык» языка 1С – русский. Однако поддерживаются и английские эквиваленты операторов и функций. </a:t>
            </a:r>
          </a:p>
          <a:p>
            <a:pPr>
              <a:buNone/>
            </a:pPr>
            <a:r>
              <a:rPr lang="ru-RU" sz="1600" b="0" i="1" dirty="0" smtClean="0">
                <a:solidFill>
                  <a:srgbClr val="FF0000"/>
                </a:solidFill>
              </a:rPr>
              <a:t>	</a:t>
            </a:r>
            <a:r>
              <a:rPr lang="ru-RU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Если </a:t>
            </a:r>
            <a:r>
              <a:rPr lang="en-US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A &gt; B </a:t>
            </a:r>
            <a:r>
              <a:rPr lang="uk-UA" sz="14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Тогда</a:t>
            </a:r>
            <a:r>
              <a:rPr lang="en-US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	If A</a:t>
            </a:r>
            <a:r>
              <a:rPr lang="ru-RU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ru-RU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B Then</a:t>
            </a:r>
            <a:endParaRPr lang="uk-UA" sz="1400" b="0" dirty="0" smtClean="0">
              <a:solidFill>
                <a:srgbClr val="0033CC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uk-UA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uk-UA" sz="14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Сообщить</a:t>
            </a:r>
            <a:r>
              <a:rPr lang="uk-UA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uk-UA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);</a:t>
            </a:r>
            <a:r>
              <a:rPr lang="en-US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             </a:t>
            </a:r>
            <a:r>
              <a:rPr lang="en-US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Message(A);</a:t>
            </a:r>
            <a:endParaRPr lang="uk-UA" sz="1400" b="0" dirty="0" smtClean="0">
              <a:solidFill>
                <a:srgbClr val="0033CC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uk-UA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uk-UA" sz="14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КонецЕсли</a:t>
            </a:r>
            <a:r>
              <a:rPr lang="uk-UA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;</a:t>
            </a:r>
            <a:r>
              <a:rPr lang="ru-RU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ru-RU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4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EndIf</a:t>
            </a:r>
            <a:r>
              <a:rPr lang="en-US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;</a:t>
            </a:r>
            <a:endParaRPr lang="ru-RU" sz="1400" b="0" dirty="0" smtClean="0">
              <a:solidFill>
                <a:srgbClr val="0033CC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ru-RU" sz="1600" dirty="0" smtClean="0"/>
              <a:t>	Рекомендация: использовать русские эквиваленты.</a:t>
            </a:r>
          </a:p>
          <a:p>
            <a:r>
              <a:rPr lang="ru-RU" sz="1600" dirty="0" smtClean="0"/>
              <a:t>Идентификаторы ключевых слов, встроенных процедур и функций, объявленных ранее собственных процедур и функций, переменных система «подсказывает» по «</a:t>
            </a:r>
            <a:r>
              <a:rPr lang="en-US" sz="1600" dirty="0" smtClean="0">
                <a:solidFill>
                  <a:srgbClr val="0033CC"/>
                </a:solidFill>
              </a:rPr>
              <a:t>Ctrl+</a:t>
            </a:r>
            <a:r>
              <a:rPr lang="ru-RU" sz="1600" dirty="0" smtClean="0">
                <a:solidFill>
                  <a:srgbClr val="0033CC"/>
                </a:solidFill>
              </a:rPr>
              <a:t>пробел</a:t>
            </a:r>
            <a:r>
              <a:rPr lang="ru-RU" sz="1600" dirty="0" smtClean="0"/>
              <a:t>».</a:t>
            </a:r>
          </a:p>
          <a:p>
            <a:r>
              <a:rPr lang="ru-RU" sz="1600" dirty="0" smtClean="0"/>
              <a:t>Часто повторяющиеся языковые конструкции можно оформлять в шаблоны текста. Вставить шаблон текста можно по «</a:t>
            </a:r>
            <a:r>
              <a:rPr lang="en-US" sz="1600" dirty="0" smtClean="0">
                <a:solidFill>
                  <a:srgbClr val="0033CC"/>
                </a:solidFill>
              </a:rPr>
              <a:t>Ctrl-Q</a:t>
            </a:r>
            <a:r>
              <a:rPr lang="ru-RU" sz="1600" dirty="0" smtClean="0"/>
              <a:t>».</a:t>
            </a:r>
          </a:p>
          <a:p>
            <a:r>
              <a:rPr lang="ru-RU" sz="1600" dirty="0" smtClean="0"/>
              <a:t>Большинство ошибок ввода в тексте программы можно устранить, используя «Синтаксический контроль» (или «</a:t>
            </a:r>
            <a:r>
              <a:rPr lang="en-US" sz="1600" dirty="0" smtClean="0">
                <a:solidFill>
                  <a:srgbClr val="0033CC"/>
                </a:solidFill>
              </a:rPr>
              <a:t>Ctrl-F7</a:t>
            </a:r>
            <a:r>
              <a:rPr lang="ru-RU" sz="1600" dirty="0" smtClean="0"/>
              <a:t>»).</a:t>
            </a:r>
          </a:p>
        </p:txBody>
      </p:sp>
    </p:spTree>
    <p:extLst>
      <p:ext uri="{BB962C8B-B14F-4D97-AF65-F5344CB8AC3E}">
        <p14:creationId xmlns:p14="http://schemas.microsoft.com/office/powerpoint/2010/main" val="23560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9512" y="1052736"/>
            <a:ext cx="8784976" cy="540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Рекомендации по написанию текстов программ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50" y="1125538"/>
            <a:ext cx="8401050" cy="5471814"/>
          </a:xfrm>
        </p:spPr>
        <p:txBody>
          <a:bodyPr/>
          <a:lstStyle/>
          <a:p>
            <a:pPr algn="just">
              <a:buNone/>
            </a:pPr>
            <a:r>
              <a:rPr lang="ru-RU" sz="1400" dirty="0" smtClean="0">
                <a:solidFill>
                  <a:srgbClr val="0033CC"/>
                </a:solidFill>
              </a:rPr>
              <a:t>Правило №1</a:t>
            </a:r>
            <a:r>
              <a:rPr lang="ru-RU" sz="1400" dirty="0" smtClean="0"/>
              <a:t>. Всем идентификаторам переменных, процедур, функций, объектов системы необходимо давать осмысленные имена, недопустимо использовать односложные переменные типа </a:t>
            </a:r>
            <a:r>
              <a:rPr lang="ru-RU" sz="1400" dirty="0" smtClean="0">
                <a:solidFill>
                  <a:srgbClr val="0033CC"/>
                </a:solidFill>
              </a:rPr>
              <a:t>А, </a:t>
            </a:r>
            <a:r>
              <a:rPr lang="en-US" sz="1400" dirty="0" smtClean="0">
                <a:solidFill>
                  <a:srgbClr val="0033CC"/>
                </a:solidFill>
              </a:rPr>
              <a:t>x, </a:t>
            </a:r>
            <a:r>
              <a:rPr lang="en-US" sz="1400" dirty="0" err="1" smtClean="0">
                <a:solidFill>
                  <a:srgbClr val="0033CC"/>
                </a:solidFill>
              </a:rPr>
              <a:t>i</a:t>
            </a:r>
            <a:r>
              <a:rPr lang="en-US" sz="1400" dirty="0" smtClean="0">
                <a:solidFill>
                  <a:srgbClr val="0033CC"/>
                </a:solidFill>
              </a:rPr>
              <a:t> </a:t>
            </a:r>
            <a:r>
              <a:rPr lang="ru-RU" sz="1400" dirty="0" smtClean="0"/>
              <a:t>и т.д. Тот же принцип должен использоваться при именовании элементов формы	(недопустимо использовать имена </a:t>
            </a:r>
            <a:r>
              <a:rPr lang="ru-RU" sz="1200" i="1" dirty="0" smtClean="0">
                <a:solidFill>
                  <a:srgbClr val="0033CC"/>
                </a:solidFill>
              </a:rPr>
              <a:t>Кнопка1</a:t>
            </a:r>
            <a:r>
              <a:rPr lang="ru-RU" sz="1400" dirty="0" smtClean="0"/>
              <a:t>, </a:t>
            </a:r>
            <a:r>
              <a:rPr lang="ru-RU" sz="1200" i="1" dirty="0" smtClean="0">
                <a:solidFill>
                  <a:srgbClr val="0033CC"/>
                </a:solidFill>
              </a:rPr>
              <a:t>ТабличноеПоле1</a:t>
            </a:r>
            <a:r>
              <a:rPr lang="ru-RU" sz="1400" dirty="0" smtClean="0"/>
              <a:t> и т.д.)</a:t>
            </a:r>
            <a:r>
              <a:rPr lang="ru-RU" sz="1200" b="0" i="1" dirty="0" smtClean="0">
                <a:solidFill>
                  <a:srgbClr val="FF0000"/>
                </a:solidFill>
              </a:rPr>
              <a:t>	</a:t>
            </a:r>
            <a:endParaRPr lang="en-US" sz="1600" dirty="0" smtClean="0"/>
          </a:p>
          <a:p>
            <a:endParaRPr lang="en-US" sz="1600" dirty="0" smtClean="0"/>
          </a:p>
          <a:p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	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     </a:t>
            </a:r>
          </a:p>
          <a:p>
            <a:pPr algn="just">
              <a:buNone/>
            </a:pPr>
            <a:endParaRPr lang="ru-RU" sz="1600" dirty="0" smtClean="0"/>
          </a:p>
          <a:p>
            <a:pPr algn="just">
              <a:buNone/>
            </a:pPr>
            <a:endParaRPr lang="ru-RU" sz="1600" dirty="0" smtClean="0"/>
          </a:p>
          <a:p>
            <a:pPr algn="just">
              <a:buNone/>
            </a:pPr>
            <a:endParaRPr lang="en-US" sz="1600" dirty="0" smtClean="0"/>
          </a:p>
          <a:p>
            <a:pPr algn="just">
              <a:buNone/>
            </a:pPr>
            <a:r>
              <a:rPr lang="ru-RU" sz="1400" dirty="0" smtClean="0">
                <a:solidFill>
                  <a:srgbClr val="0033CC"/>
                </a:solidFill>
              </a:rPr>
              <a:t>Рекомендация</a:t>
            </a:r>
            <a:r>
              <a:rPr lang="ru-RU" sz="1400" dirty="0" smtClean="0"/>
              <a:t>. В идентификаторы переменных «сложных» типов лучше добавлять префиксы, идентифицирующие тип объекта, а смысловые части слов начинать с большой буквы, например:</a:t>
            </a:r>
          </a:p>
          <a:p>
            <a:pPr lvl="1"/>
            <a:r>
              <a:rPr lang="ru-RU" sz="1400" dirty="0" err="1" smtClean="0"/>
              <a:t>тз</a:t>
            </a:r>
            <a:r>
              <a:rPr lang="ru-RU" sz="1400" dirty="0" smtClean="0"/>
              <a:t> – таблица значений (</a:t>
            </a:r>
            <a:r>
              <a:rPr lang="ru-RU" sz="1400" dirty="0" err="1" smtClean="0"/>
              <a:t>тзСотрудники</a:t>
            </a:r>
            <a:r>
              <a:rPr lang="ru-RU" sz="1400" dirty="0" smtClean="0"/>
              <a:t>, </a:t>
            </a:r>
            <a:r>
              <a:rPr lang="ru-RU" sz="1400" dirty="0" err="1" smtClean="0"/>
              <a:t>тзРезультат</a:t>
            </a:r>
            <a:r>
              <a:rPr lang="ru-RU" sz="1400" dirty="0" smtClean="0"/>
              <a:t>)</a:t>
            </a:r>
          </a:p>
          <a:p>
            <a:pPr lvl="1"/>
            <a:r>
              <a:rPr lang="ru-RU" sz="1400" dirty="0" err="1" smtClean="0"/>
              <a:t>дз</a:t>
            </a:r>
            <a:r>
              <a:rPr lang="ru-RU" sz="1400" dirty="0" smtClean="0"/>
              <a:t>, дерево – дерево значений (</a:t>
            </a:r>
            <a:r>
              <a:rPr lang="ru-RU" sz="1400" dirty="0" err="1" smtClean="0"/>
              <a:t>деревоЗаказов</a:t>
            </a:r>
            <a:r>
              <a:rPr lang="ru-RU" sz="1400" dirty="0" smtClean="0"/>
              <a:t>)</a:t>
            </a:r>
          </a:p>
          <a:p>
            <a:pPr lvl="1"/>
            <a:r>
              <a:rPr lang="ru-RU" sz="1400" dirty="0" err="1" smtClean="0"/>
              <a:t>мас</a:t>
            </a:r>
            <a:r>
              <a:rPr lang="ru-RU" sz="1400" dirty="0" smtClean="0"/>
              <a:t>, массив – массив (</a:t>
            </a:r>
            <a:r>
              <a:rPr lang="ru-RU" sz="1400" dirty="0" err="1" smtClean="0"/>
              <a:t>массивСотрудников</a:t>
            </a:r>
            <a:r>
              <a:rPr lang="ru-RU" sz="1400" dirty="0" smtClean="0"/>
              <a:t>, </a:t>
            </a:r>
            <a:r>
              <a:rPr lang="ru-RU" sz="1400" dirty="0" err="1" smtClean="0"/>
              <a:t>массивРезультатов</a:t>
            </a:r>
            <a:r>
              <a:rPr lang="ru-RU" sz="1400" dirty="0" smtClean="0"/>
              <a:t>)</a:t>
            </a:r>
          </a:p>
          <a:p>
            <a:pPr lvl="1"/>
            <a:r>
              <a:rPr lang="ru-RU" sz="1400" dirty="0" err="1" smtClean="0"/>
              <a:t>спр</a:t>
            </a:r>
            <a:r>
              <a:rPr lang="ru-RU" sz="1400" dirty="0" smtClean="0"/>
              <a:t> – справочник (</a:t>
            </a:r>
            <a:r>
              <a:rPr lang="ru-RU" sz="1400" dirty="0" err="1" smtClean="0"/>
              <a:t>спрСотрудники</a:t>
            </a:r>
            <a:r>
              <a:rPr lang="ru-RU" sz="1400" dirty="0" smtClean="0"/>
              <a:t>, </a:t>
            </a:r>
            <a:r>
              <a:rPr lang="ru-RU" sz="1400" dirty="0" err="1" smtClean="0"/>
              <a:t>спрТовары</a:t>
            </a:r>
            <a:r>
              <a:rPr lang="ru-RU" sz="1400" dirty="0" smtClean="0"/>
              <a:t>)</a:t>
            </a:r>
          </a:p>
          <a:p>
            <a:pPr lvl="1"/>
            <a:r>
              <a:rPr lang="ru-RU" sz="1400" dirty="0" smtClean="0"/>
              <a:t>док, документ – документ (</a:t>
            </a:r>
            <a:r>
              <a:rPr lang="ru-RU" sz="1400" dirty="0" err="1" smtClean="0"/>
              <a:t>докВыплатаДенег</a:t>
            </a:r>
            <a:r>
              <a:rPr lang="ru-RU" sz="1400" dirty="0" smtClean="0"/>
              <a:t>, </a:t>
            </a:r>
            <a:r>
              <a:rPr lang="ru-RU" sz="1400" dirty="0" err="1" smtClean="0"/>
              <a:t>документПриемНаРаботу</a:t>
            </a:r>
            <a:r>
              <a:rPr lang="ru-RU" sz="1400" dirty="0" smtClean="0"/>
              <a:t>)</a:t>
            </a:r>
            <a:endParaRPr lang="ru-RU" sz="1600" dirty="0" smtClean="0"/>
          </a:p>
          <a:p>
            <a:pPr>
              <a:buNone/>
            </a:pPr>
            <a:endParaRPr lang="ru-RU" sz="16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640909"/>
              </p:ext>
            </p:extLst>
          </p:nvPr>
        </p:nvGraphicFramePr>
        <p:xfrm>
          <a:off x="0" y="2285992"/>
          <a:ext cx="9144000" cy="2143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840"/>
                <a:gridCol w="6012160"/>
              </a:tblGrid>
              <a:tr h="577303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FF0000"/>
                          </a:solidFill>
                        </a:rPr>
                        <a:t>Неправильно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008000"/>
                          </a:solidFill>
                        </a:rPr>
                        <a:t>Правильно</a:t>
                      </a:r>
                      <a:endParaRPr lang="ru-RU" dirty="0">
                        <a:solidFill>
                          <a:srgbClr val="008000"/>
                        </a:solidFill>
                      </a:endParaRPr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1565837">
                <a:tc>
                  <a:txBody>
                    <a:bodyPr/>
                    <a:lstStyle/>
                    <a:p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Функция Сумма(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</a:p>
                    <a:p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s = 0;</a:t>
                      </a:r>
                      <a:endParaRPr lang="uk-UA" sz="1200" b="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Для </a:t>
                      </a:r>
                      <a:r>
                        <a:rPr lang="en-US" sz="1200" b="0" i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= 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По 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a.</a:t>
                      </a:r>
                      <a:r>
                        <a:rPr lang="uk-UA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Количество()-1 Цикл</a:t>
                      </a:r>
                    </a:p>
                    <a:p>
                      <a:r>
                        <a:rPr lang="uk-UA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     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s = s + a[</a:t>
                      </a:r>
                      <a:r>
                        <a:rPr lang="en-US" sz="1200" b="0" i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];</a:t>
                      </a:r>
                      <a:endParaRPr lang="uk-UA" sz="1200" b="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</a:t>
                      </a:r>
                      <a:r>
                        <a:rPr lang="uk-UA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КонецЦикла</a:t>
                      </a:r>
                    </a:p>
                    <a:p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</a:t>
                      </a:r>
                      <a:r>
                        <a:rPr lang="uk-UA" sz="1200" b="0" i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Возврат</a:t>
                      </a:r>
                      <a:r>
                        <a:rPr lang="uk-UA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s;</a:t>
                      </a:r>
                    </a:p>
                    <a:p>
                      <a:r>
                        <a:rPr lang="uk-UA" sz="1200" b="0" i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КонецФунцкии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Функция</a:t>
                      </a: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ПолучитьОбщийВозраст(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массивВозрастов</a:t>
                      </a: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lang="en-US" sz="1200" b="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 ОбщийВозраст = 0;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 Для Индекс = 0 По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массивВозрастов.Количество()-1 Цикл</a:t>
                      </a:r>
                      <a:endParaRPr lang="uk-UA" sz="1200" b="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     ОбщийВозраст = ОбщийВозраст + массивВозрастов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[</a:t>
                      </a:r>
                      <a:r>
                        <a:rPr lang="uk-UA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Индекс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];</a:t>
                      </a:r>
                      <a:endParaRPr lang="uk-UA" sz="1200" b="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uk-UA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 КонецЦикла</a:t>
                      </a:r>
                    </a:p>
                    <a:p>
                      <a:r>
                        <a:rPr lang="uk-UA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 </a:t>
                      </a:r>
                      <a:r>
                        <a:rPr lang="uk-UA" sz="1200" b="0" i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Возврат</a:t>
                      </a:r>
                      <a:r>
                        <a:rPr lang="uk-UA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ОбщийВозраст;</a:t>
                      </a:r>
                    </a:p>
                    <a:p>
                      <a:r>
                        <a:rPr lang="ru-RU" sz="1200" b="0" i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КонецФункции</a:t>
                      </a:r>
                      <a:endParaRPr lang="uk-UA" sz="1200" b="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615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Рекомендации по написанию текстов программ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sz="1400" dirty="0" smtClean="0">
                <a:solidFill>
                  <a:srgbClr val="0033CC"/>
                </a:solidFill>
              </a:rPr>
              <a:t>Правило №2</a:t>
            </a:r>
            <a:r>
              <a:rPr lang="ru-RU" sz="1400" dirty="0" smtClean="0"/>
              <a:t>. Текст программы необходимо форматировать в едином стиле, максимально используя при этом стандартное форматирование системы (</a:t>
            </a:r>
            <a:r>
              <a:rPr lang="en-US" sz="1400" dirty="0" err="1" smtClean="0">
                <a:solidFill>
                  <a:srgbClr val="0033CC"/>
                </a:solidFill>
              </a:rPr>
              <a:t>Alt+Shift+F</a:t>
            </a:r>
            <a:r>
              <a:rPr lang="ru-RU" sz="1400" dirty="0" smtClean="0"/>
              <a:t>)</a:t>
            </a:r>
            <a:r>
              <a:rPr lang="en-US" sz="1400" dirty="0" smtClean="0"/>
              <a:t>.</a:t>
            </a:r>
            <a:endParaRPr lang="uk-UA" sz="1400" dirty="0" smtClean="0"/>
          </a:p>
          <a:p>
            <a:pPr algn="just">
              <a:buNone/>
            </a:pPr>
            <a:r>
              <a:rPr lang="ru-RU" sz="1400" dirty="0" smtClean="0"/>
              <a:t>Рекомендация. Операторы и переменные лучше дополнительно разделять пробелами</a:t>
            </a:r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400" dirty="0" smtClean="0">
              <a:solidFill>
                <a:srgbClr val="0033CC"/>
              </a:solidFill>
            </a:endParaRPr>
          </a:p>
          <a:p>
            <a:pPr>
              <a:buNone/>
            </a:pPr>
            <a:r>
              <a:rPr lang="ru-RU" sz="1400" dirty="0" smtClean="0">
                <a:solidFill>
                  <a:srgbClr val="0033CC"/>
                </a:solidFill>
              </a:rPr>
              <a:t>Правило №3</a:t>
            </a:r>
            <a:r>
              <a:rPr lang="ru-RU" sz="1400" dirty="0" smtClean="0"/>
              <a:t>. Текст программы должен быть понятен другому программисту.</a:t>
            </a:r>
          </a:p>
          <a:p>
            <a:pPr>
              <a:buNone/>
            </a:pPr>
            <a:r>
              <a:rPr lang="ru-RU" sz="1400" dirty="0" smtClean="0"/>
              <a:t>Рекомендация. Сложные или неочевидные участки лучше дополнять строками комментария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3614849"/>
              </p:ext>
            </p:extLst>
          </p:nvPr>
        </p:nvGraphicFramePr>
        <p:xfrm>
          <a:off x="0" y="1978433"/>
          <a:ext cx="9143999" cy="231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372"/>
                <a:gridCol w="5516627"/>
              </a:tblGrid>
              <a:tr h="577303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FF0000"/>
                          </a:solidFill>
                        </a:rPr>
                        <a:t>Неправильно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008000"/>
                          </a:solidFill>
                        </a:rPr>
                        <a:t>Правильно</a:t>
                      </a:r>
                      <a:endParaRPr lang="ru-RU" dirty="0">
                        <a:solidFill>
                          <a:srgbClr val="008000"/>
                        </a:solidFill>
                      </a:endParaRPr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1565837">
                <a:tc>
                  <a:txBody>
                    <a:bodyPr/>
                    <a:lstStyle/>
                    <a:p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Функция </a:t>
                      </a:r>
                      <a:r>
                        <a:rPr lang="ru-RU" sz="1200" b="0" i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МодульЧисла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(Значение)</a:t>
                      </a:r>
                    </a:p>
                    <a:p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Если Значение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&gt;0</a:t>
                      </a:r>
                      <a:r>
                        <a:rPr lang="en-US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</a:p>
                    <a:p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Тогда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Возврат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Значение</a:t>
                      </a:r>
                      <a:endParaRPr lang="uk-UA" sz="1200" b="0" i="0" baseline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Иначе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Возврат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–Значение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КонецЕсли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;</a:t>
                      </a:r>
                      <a:endParaRPr lang="ru-RU" sz="1200" b="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uk-UA" sz="1200" b="0" i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КонецФунцкии</a:t>
                      </a:r>
                      <a:endParaRPr lang="uk-UA" sz="1200" b="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endParaRPr lang="uk-UA" sz="1200" b="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endParaRPr lang="uk-UA" sz="1200" b="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uk-UA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-------------------------------------</a:t>
                      </a:r>
                    </a:p>
                    <a:p>
                      <a:r>
                        <a:rPr lang="ru-RU" sz="1200" b="0" i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ОбщийВес=ОбщийВес</a:t>
                      </a:r>
                      <a:r>
                        <a:rPr lang="ru-RU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+ТекущийВес</a:t>
                      </a: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;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Функция </a:t>
                      </a:r>
                      <a:r>
                        <a:rPr lang="ru-RU" sz="1200" b="0" i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МодульЧисла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(Значение)</a:t>
                      </a:r>
                    </a:p>
                    <a:p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  Если Значение 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r>
                        <a:rPr lang="en-US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Тогда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</a:p>
                    <a:p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      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Возврат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Значение</a:t>
                      </a:r>
                      <a:endParaRPr lang="uk-UA" sz="1200" b="0" i="0" baseline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 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Иначе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</a:p>
                    <a:p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      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Возврат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–Значение</a:t>
                      </a:r>
                      <a:endParaRPr lang="uk-UA" sz="1200" b="0" i="0" baseline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 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КонецЕсли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; </a:t>
                      </a:r>
                      <a:endParaRPr lang="ru-RU" sz="1200" b="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uk-UA" sz="1200" b="0" i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КонецФунцкии</a:t>
                      </a:r>
                      <a:endParaRPr lang="uk-UA" sz="1200" b="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uk-UA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----------------------------------------------------------</a:t>
                      </a:r>
                    </a:p>
                    <a:p>
                      <a:r>
                        <a:rPr lang="uk-UA" sz="1200" b="0" i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Общий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Вес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=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ОбщийВес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+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ТекущийВес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;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425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Тема1" id="{B245B17A-A284-466B-BC75-35172FD8BB6D}" vid="{48062344-0B28-4932-87CA-C95117A5EC95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461</TotalTime>
  <Words>2583</Words>
  <Application>Microsoft Office PowerPoint</Application>
  <PresentationFormat>Экран (4:3)</PresentationFormat>
  <Paragraphs>683</Paragraphs>
  <Slides>34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9" baseType="lpstr">
      <vt:lpstr>Arial</vt:lpstr>
      <vt:lpstr>Courier New</vt:lpstr>
      <vt:lpstr>Times New Roman</vt:lpstr>
      <vt:lpstr>Тема1</vt:lpstr>
      <vt:lpstr>Объект упаковщика для оболочки</vt:lpstr>
      <vt:lpstr>ИС и технологии на предприятии. Язык 1С</vt:lpstr>
      <vt:lpstr>Структура темы</vt:lpstr>
      <vt:lpstr>Событийная зависимость модулей</vt:lpstr>
      <vt:lpstr>Общие сведения об языке 1С</vt:lpstr>
      <vt:lpstr>Тип встроенного языка 1С</vt:lpstr>
      <vt:lpstr>Структура программного модуля</vt:lpstr>
      <vt:lpstr>Виды программных модулей</vt:lpstr>
      <vt:lpstr>Область видимости переменных, процедур, функций или «контекст»</vt:lpstr>
      <vt:lpstr>Типы значений</vt:lpstr>
      <vt:lpstr>Типы значений</vt:lpstr>
      <vt:lpstr>Типы значений</vt:lpstr>
      <vt:lpstr>Примитивные типы</vt:lpstr>
      <vt:lpstr>Типы, образуемые в прикладном решении</vt:lpstr>
      <vt:lpstr>Типы, образуемые в прикладном решении</vt:lpstr>
      <vt:lpstr>Операторы языка 1С</vt:lpstr>
      <vt:lpstr>Операторы языка 1С</vt:lpstr>
      <vt:lpstr>Операторы языка 1С</vt:lpstr>
      <vt:lpstr>Встроенные функции языка 1С</vt:lpstr>
      <vt:lpstr>Встроенные функции языка 1С</vt:lpstr>
      <vt:lpstr>Встроенные функции языка 1С</vt:lpstr>
      <vt:lpstr>Встроенные функции языка 1С</vt:lpstr>
      <vt:lpstr>Описание собственных процедур и функций</vt:lpstr>
      <vt:lpstr>Описание собственных процедур и функций</vt:lpstr>
      <vt:lpstr>Описание собственных процедур и функций</vt:lpstr>
      <vt:lpstr>Универсальные коллекции значений</vt:lpstr>
      <vt:lpstr>Универсальные коллекции значений</vt:lpstr>
      <vt:lpstr>Универсальные коллекции значений</vt:lpstr>
      <vt:lpstr>Универсальные коллекции значений</vt:lpstr>
      <vt:lpstr>Универсальные коллекции значений</vt:lpstr>
      <vt:lpstr>Инструкции препроцессора</vt:lpstr>
      <vt:lpstr>Директивы компиляции</vt:lpstr>
      <vt:lpstr>Рекомендации по написанию текстов программ</vt:lpstr>
      <vt:lpstr>Рекомендации по написанию текстов программ</vt:lpstr>
      <vt:lpstr>Рекомендации по написанию текстов программ</vt:lpstr>
    </vt:vector>
  </TitlesOfParts>
  <Company>White Wind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Информационные системы и технологии на предприятии</dc:title>
  <dc:creator>user</dc:creator>
  <cp:lastModifiedBy>Admin</cp:lastModifiedBy>
  <cp:revision>116</cp:revision>
  <dcterms:created xsi:type="dcterms:W3CDTF">2011-09-01T17:06:57Z</dcterms:created>
  <dcterms:modified xsi:type="dcterms:W3CDTF">2020-11-19T06:38:53Z</dcterms:modified>
</cp:coreProperties>
</file>